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6393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економ</a:t>
            </a:r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312115"/>
            <a:ext cx="6781800" cy="1600200"/>
          </a:xfrm>
        </p:spPr>
        <p:txBody>
          <a:bodyPr/>
          <a:lstStyle/>
          <a:p>
            <a:pPr algn="ctr"/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Економічні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блага</a:t>
            </a: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970784" cy="4525963"/>
          </a:xfrm>
        </p:spPr>
        <p:txBody>
          <a:bodyPr/>
          <a:lstStyle/>
          <a:p>
            <a:pPr algn="ctr">
              <a:buNone/>
            </a:pP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ті</a:t>
            </a:r>
            <a:r>
              <a:rPr lang="ru-RU" i="1" dirty="0" smtClean="0"/>
              <a:t> </a:t>
            </a:r>
            <a:r>
              <a:rPr lang="ru-RU" i="1" dirty="0" err="1" smtClean="0"/>
              <a:t>товари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послуги,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недостатній</a:t>
            </a:r>
            <a:r>
              <a:rPr lang="ru-RU" dirty="0" smtClean="0"/>
              <a:t> для </a:t>
            </a:r>
            <a:r>
              <a:rPr lang="ru-RU" dirty="0" err="1" smtClean="0"/>
              <a:t>задоволення</a:t>
            </a:r>
            <a:r>
              <a:rPr lang="ru-RU" dirty="0" smtClean="0"/>
              <a:t> потреб людей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збільшений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шляхом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 descr="ÐÐ°ÑÑÐ¸Ð½ÐºÐ¸ Ð¿Ð¾ Ð·Ð°Ð¿ÑÐ¾ÑÑ Ð°Ð²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781897" cy="2520280"/>
          </a:xfrm>
          <a:prstGeom prst="rect">
            <a:avLst/>
          </a:prstGeom>
          <a:noFill/>
        </p:spPr>
      </p:pic>
      <p:pic>
        <p:nvPicPr>
          <p:cNvPr id="22532" name="Picture 4" descr="ÐÐ°ÑÑÐ¸Ð½ÐºÐ¸ Ð¿Ð¾ Ð·Ð°Ð¿ÑÐ¾ÑÑ Ð»ÑÐºÐ°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345867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822304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Економічні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блага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поділяють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споживчі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інвестиційні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endParaRPr lang="ru-RU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1.Споживчі блага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безпосередньо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задовольняють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потреби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споживачів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2.Інвестиційні блага —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всі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блага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використовують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виробництва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споживчих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благ.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Їхні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корисні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властивості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споживають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не для того,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щоб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задовольнити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потреби людей, а для того,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щоб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здійснити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процес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виробництва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76672"/>
            <a:ext cx="4540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Економічні</a:t>
            </a:r>
            <a:r>
              <a:rPr lang="ru-RU" sz="4000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блага</a:t>
            </a:r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92195"/>
            <a:ext cx="6327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</a:t>
            </a:r>
            <a:r>
              <a:rPr lang="ru-RU" sz="4000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Економічні</a:t>
            </a:r>
            <a:r>
              <a:rPr lang="ru-RU" sz="40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блага</a:t>
            </a:r>
            <a:endParaRPr lang="ru-RU" sz="400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1103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Блага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індивідуального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споживання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—</a:t>
            </a:r>
          </a:p>
          <a:p>
            <a:pPr>
              <a:buNone/>
            </a:pP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предмети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споживання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засоби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виробництва,які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споживає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лише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той,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хто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бажає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спроможний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сплатити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за них. </a:t>
            </a:r>
          </a:p>
          <a:p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Суспільні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бла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га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створюються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не для продажу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споживачам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а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також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купуються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не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продаються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на ринку.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Кошти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створення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розглянутих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благ держава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зазвичай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збирає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вигляді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податків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. До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суспільних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благ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можна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віднести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суспільну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безпеку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національну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оборону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тощо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379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-11654"/>
            <a:ext cx="6781800" cy="1600200"/>
          </a:xfrm>
        </p:spPr>
        <p:txBody>
          <a:bodyPr/>
          <a:lstStyle/>
          <a:p>
            <a:r>
              <a:rPr lang="ru-RU" sz="44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</a:t>
            </a:r>
            <a:r>
              <a:rPr lang="ru-RU" sz="4400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Економічні</a:t>
            </a:r>
            <a:r>
              <a:rPr lang="ru-RU" sz="44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блага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628800"/>
            <a:ext cx="8424936" cy="5038328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Економічні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блага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поділяють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товари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послуги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Товари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—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продукти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праці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задовольняють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потреби не тих,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хто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їх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виробляє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, а тих,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хто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отримує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їх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процесі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обміну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Послуги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—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дії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які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задовольняють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людські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потреби. Практично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кожна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людина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протягом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свого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життя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користується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послугами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сфери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освіти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медицини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тощо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0862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виробничі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ресурси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826768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b="1" i="1" dirty="0" smtClean="0"/>
              <a:t>земля </a:t>
            </a:r>
          </a:p>
          <a:p>
            <a:r>
              <a:rPr lang="ru-RU" b="1" dirty="0" smtClean="0"/>
              <a:t> </a:t>
            </a:r>
            <a:r>
              <a:rPr lang="ru-RU" b="1" i="1" dirty="0" err="1" smtClean="0"/>
              <a:t>праця</a:t>
            </a:r>
            <a:r>
              <a:rPr lang="ru-RU" b="1" i="1" dirty="0" smtClean="0"/>
              <a:t> </a:t>
            </a:r>
          </a:p>
          <a:p>
            <a:r>
              <a:rPr lang="ru-RU" b="1" i="1" dirty="0" err="1" smtClean="0"/>
              <a:t>капітал</a:t>
            </a:r>
            <a:endParaRPr lang="ru-RU" b="1" i="1" dirty="0" smtClean="0"/>
          </a:p>
          <a:p>
            <a:r>
              <a:rPr lang="ru-RU" b="1" dirty="0" smtClean="0"/>
              <a:t> </a:t>
            </a:r>
            <a:r>
              <a:rPr lang="ru-RU" b="1" i="1" dirty="0" err="1" smtClean="0"/>
              <a:t>підприємницькі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здібності</a:t>
            </a:r>
            <a:r>
              <a:rPr lang="ru-RU" b="1" i="1" dirty="0" smtClean="0"/>
              <a:t> </a:t>
            </a:r>
          </a:p>
          <a:p>
            <a:r>
              <a:rPr lang="ru-RU" b="1" i="1" dirty="0" err="1" smtClean="0"/>
              <a:t>інформація</a:t>
            </a:r>
            <a:r>
              <a:rPr lang="ru-RU" b="1" i="1" dirty="0" smtClean="0"/>
              <a:t> </a:t>
            </a:r>
          </a:p>
          <a:p>
            <a:endParaRPr lang="ru-RU" dirty="0"/>
          </a:p>
        </p:txBody>
      </p:sp>
      <p:pic>
        <p:nvPicPr>
          <p:cNvPr id="24578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908720"/>
            <a:ext cx="497852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36" y="404664"/>
            <a:ext cx="8568711" cy="1600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Процеси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 потреб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6592" y="1410932"/>
            <a:ext cx="3538736" cy="4525963"/>
          </a:xfrm>
        </p:spPr>
        <p:txBody>
          <a:bodyPr/>
          <a:lstStyle/>
          <a:p>
            <a:r>
              <a:rPr lang="ru-RU" dirty="0" err="1" smtClean="0"/>
              <a:t>Виробництво</a:t>
            </a:r>
            <a:endParaRPr lang="ru-RU" dirty="0" smtClean="0"/>
          </a:p>
          <a:p>
            <a:r>
              <a:rPr lang="ru-RU" dirty="0" err="1" smtClean="0"/>
              <a:t>Розподіл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Обмін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Споживання</a:t>
            </a:r>
            <a:endParaRPr lang="ru-RU" dirty="0"/>
          </a:p>
        </p:txBody>
      </p:sp>
      <p:pic>
        <p:nvPicPr>
          <p:cNvPr id="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441" y="2077261"/>
            <a:ext cx="3561122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652603"/>
            <a:ext cx="3851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Процес</a:t>
            </a:r>
            <a:r>
              <a:rPr lang="ru-RU" sz="3200" dirty="0" smtClean="0"/>
              <a:t> </a:t>
            </a:r>
            <a:r>
              <a:rPr lang="ru-RU" sz="3200" dirty="0" err="1" smtClean="0"/>
              <a:t>отримання</a:t>
            </a:r>
            <a:r>
              <a:rPr lang="ru-RU" sz="3200" dirty="0" smtClean="0"/>
              <a:t> благ за </a:t>
            </a:r>
            <a:r>
              <a:rPr lang="ru-RU" sz="3200" dirty="0" err="1" smtClean="0"/>
              <a:t>гроші</a:t>
            </a:r>
            <a:r>
              <a:rPr lang="ru-RU" sz="3200" dirty="0" smtClean="0"/>
              <a:t> </a:t>
            </a:r>
            <a:r>
              <a:rPr lang="ru-RU" sz="3200" dirty="0" err="1" smtClean="0"/>
              <a:t>називають</a:t>
            </a:r>
            <a:r>
              <a:rPr lang="ru-RU" sz="3200" dirty="0" smtClean="0"/>
              <a:t>    </a:t>
            </a:r>
            <a:r>
              <a:rPr lang="ru-RU" sz="3200" b="1" dirty="0" err="1" smtClean="0"/>
              <a:t>обміном</a:t>
            </a:r>
            <a:r>
              <a:rPr lang="ru-RU" sz="3200" b="1" dirty="0" smtClean="0"/>
              <a:t>.</a:t>
            </a:r>
            <a:endParaRPr lang="ru-RU" sz="3200" dirty="0"/>
          </a:p>
        </p:txBody>
      </p:sp>
      <p:pic>
        <p:nvPicPr>
          <p:cNvPr id="27650" name="Picture 2" descr="ÐÐ°ÑÑÐ¸Ð½ÐºÐ¸ Ð¿Ð¾ Ð·Ð°Ð¿ÑÐ¾ÑÑ Ð·Ð°Ð´Ð¾Ð²Ð¾Ð»ÐµÐ½Ð½Ñ Ð¿Ð¾ÑÑÐµÐ± Ð»ÑÐ´Ð¸Ð½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221088"/>
            <a:ext cx="4662711" cy="2195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30591" y="156355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0375" y="16033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Суб’єкт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7974" y="1700808"/>
            <a:ext cx="8152457" cy="504056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власники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підприємці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користувачі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Працедавці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наймають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роботу,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наймані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Власники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нерухомості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орендарі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землю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нерухомість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Платники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Кредитори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боржники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ÐÐ°ÑÑÐ¸Ð½ÐºÐ¸ Ð¿Ð¾ Ð·Ð°Ð¿ÑÐ¾ÑÑ ÐµÐºÐ¾Ð½Ð¾Ð¼Ñ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ÐÐ°ÑÑÐ¸Ð½ÐºÐ¸ Ð¿Ð¾ Ð·Ð°Ð¿ÑÐ¾ÑÑ ÐµÐºÐ¾Ð½Ð¾Ð¼Ñ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ÐÐ°ÑÑÐ¸Ð½ÐºÐ¸ Ð¿Ð¾ Ð·Ð°Ð¿ÑÐ¾ÑÑ ÐµÐºÐ¾Ð½Ð¾Ð¼Ñ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2304" y="5261399"/>
            <a:ext cx="2592287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7084" y="9128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Об’єкти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економічних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відносин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898776" cy="4525963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доходи державного бюджету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окремої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матеріальні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прибутки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підприємців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92896"/>
            <a:ext cx="4139952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Домашнє завдання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39952" y="1481328"/>
            <a:ext cx="4546848" cy="4525963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1 </a:t>
            </a:r>
          </a:p>
          <a:p>
            <a:pPr>
              <a:buNone/>
            </a:pPr>
            <a:r>
              <a:rPr lang="uk-UA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с.126-129</a:t>
            </a:r>
          </a:p>
          <a:p>
            <a:r>
              <a:rPr lang="ru-RU" sz="4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Напишіть</a:t>
            </a:r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есе</a:t>
            </a:r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тему «Для </a:t>
            </a:r>
            <a:r>
              <a:rPr lang="ru-RU" sz="4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чого</a:t>
            </a:r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потрібна</a:t>
            </a:r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економіка</a:t>
            </a:r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?»</a:t>
            </a:r>
            <a:endParaRPr lang="ru-RU" sz="4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22" name="Picture 2" descr="ÐÐ°ÑÑÐ¸Ð½ÐºÐ¸ Ð¿Ð¾ Ð·Ð°Ð¿ÑÐ¾ÑÑ Ð¿ÑÐ´ÑÑÑÐ½Ð¸Ðº Ð³ÑÐ¾Ð¼Ð°Ð´ÑÐ½ÑÑÐºÐ° Ð¾ÑÐ²ÑÑÐ° 10 ÐºÐ»Ð°Ñ Ð³ÑÑÐµ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044" y="1523474"/>
            <a:ext cx="3022340" cy="4641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err="1" smtClean="0"/>
              <a:t>Обґрунтуйте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доцільність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наведених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епіграфів</a:t>
            </a:r>
            <a:r>
              <a:rPr lang="ru-RU" sz="2400" dirty="0" smtClean="0"/>
              <a:t> до</a:t>
            </a:r>
            <a:br>
              <a:rPr lang="ru-RU" sz="2400" dirty="0" smtClean="0"/>
            </a:br>
            <a:r>
              <a:rPr lang="ru-RU" sz="2400" dirty="0" smtClean="0"/>
              <a:t>теми. </a:t>
            </a:r>
            <a:br>
              <a:rPr lang="ru-RU" sz="2400" dirty="0" smtClean="0"/>
            </a:b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аспекти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відображають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бідними</a:t>
            </a:r>
            <a:r>
              <a:rPr lang="ru-RU" dirty="0" smtClean="0"/>
              <a:t> через </a:t>
            </a:r>
            <a:r>
              <a:rPr lang="ru-RU" dirty="0" err="1" smtClean="0"/>
              <a:t>марнотратство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нерозсудливість</a:t>
            </a:r>
            <a:r>
              <a:rPr lang="ru-RU" dirty="0" smtClean="0"/>
              <a:t> </a:t>
            </a:r>
            <a:r>
              <a:rPr lang="ru-RU" dirty="0" err="1" smtClean="0"/>
              <a:t>приватних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вони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бідніють</a:t>
            </a:r>
            <a:r>
              <a:rPr lang="ru-RU" dirty="0" smtClean="0"/>
              <a:t> через </a:t>
            </a:r>
            <a:r>
              <a:rPr lang="ru-RU" dirty="0" err="1" smtClean="0"/>
              <a:t>марнотратство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нерозсудливість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     </a:t>
            </a:r>
            <a:r>
              <a:rPr lang="ru-RU" i="1" dirty="0" smtClean="0"/>
              <a:t>Адам </a:t>
            </a:r>
            <a:r>
              <a:rPr lang="ru-RU" i="1" dirty="0" err="1" smtClean="0"/>
              <a:t>Сміт</a:t>
            </a:r>
            <a:endParaRPr lang="ru-RU" i="1" dirty="0" smtClean="0"/>
          </a:p>
          <a:p>
            <a:r>
              <a:rPr lang="ru-RU" dirty="0" err="1" smtClean="0"/>
              <a:t>Турбота</a:t>
            </a:r>
            <a:r>
              <a:rPr lang="ru-RU" dirty="0" smtClean="0"/>
              <a:t> про </a:t>
            </a:r>
            <a:r>
              <a:rPr lang="ru-RU" dirty="0" err="1" smtClean="0"/>
              <a:t>задоволення</a:t>
            </a:r>
            <a:r>
              <a:rPr lang="ru-RU" dirty="0" smtClean="0"/>
              <a:t> потреб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ж </a:t>
            </a:r>
            <a:r>
              <a:rPr lang="ru-RU" dirty="0" err="1" smtClean="0"/>
              <a:t>значення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турбота</a:t>
            </a:r>
            <a:r>
              <a:rPr lang="ru-RU" dirty="0" smtClean="0"/>
              <a:t> про наше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наш </a:t>
            </a:r>
            <a:r>
              <a:rPr lang="ru-RU" dirty="0" err="1" smtClean="0"/>
              <a:t>добробут</a:t>
            </a:r>
            <a:r>
              <a:rPr lang="ru-RU" dirty="0" smtClean="0"/>
              <a:t>; вона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найважливішою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 </a:t>
            </a:r>
            <a:r>
              <a:rPr lang="ru-RU" dirty="0" err="1" smtClean="0"/>
              <a:t>прагнень</a:t>
            </a:r>
            <a:r>
              <a:rPr lang="ru-RU" dirty="0" smtClean="0"/>
              <a:t>.  </a:t>
            </a:r>
            <a:r>
              <a:rPr lang="ru-RU" i="1" dirty="0" smtClean="0"/>
              <a:t>Карл </a:t>
            </a:r>
            <a:r>
              <a:rPr lang="ru-RU" i="1" dirty="0" err="1" smtClean="0"/>
              <a:t>Менгер</a:t>
            </a:r>
            <a:endParaRPr lang="ru-RU" i="1" dirty="0" smtClean="0"/>
          </a:p>
          <a:p>
            <a:r>
              <a:rPr lang="ru-RU" dirty="0" smtClean="0"/>
              <a:t>Я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стверджував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i="1" dirty="0" smtClean="0"/>
              <a:t>Герберт </a:t>
            </a:r>
            <a:r>
              <a:rPr lang="ru-RU" i="1" dirty="0" err="1" smtClean="0"/>
              <a:t>Саймон</a:t>
            </a:r>
            <a:endParaRPr lang="ru-RU" i="1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люди не знали, </a:t>
            </a:r>
            <a:r>
              <a:rPr lang="ru-RU" dirty="0" err="1" smtClean="0"/>
              <a:t>чого</a:t>
            </a:r>
            <a:r>
              <a:rPr lang="ru-RU" dirty="0" smtClean="0"/>
              <a:t> вони </a:t>
            </a:r>
            <a:r>
              <a:rPr lang="ru-RU" dirty="0" err="1" smtClean="0"/>
              <a:t>хочуть</a:t>
            </a:r>
            <a:r>
              <a:rPr lang="ru-RU" dirty="0" smtClean="0"/>
              <a:t>, до тих </a:t>
            </a:r>
            <a:r>
              <a:rPr lang="ru-RU" dirty="0" err="1" smtClean="0"/>
              <a:t>пір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покажеш</a:t>
            </a:r>
            <a:r>
              <a:rPr lang="ru-RU" dirty="0" smtClean="0"/>
              <a:t>. </a:t>
            </a:r>
            <a:r>
              <a:rPr lang="ru-RU" i="1" dirty="0" err="1" smtClean="0"/>
              <a:t>Стів</a:t>
            </a:r>
            <a:r>
              <a:rPr lang="ru-RU" i="1" dirty="0" smtClean="0"/>
              <a:t> Джобс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96944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Економіка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</a:t>
            </a:r>
            <a:r>
              <a:rPr lang="ru-RU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задоволення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потреб </a:t>
            </a:r>
            <a:r>
              <a:rPr lang="ru-RU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людини</a:t>
            </a:r>
            <a:endParaRPr lang="ru-RU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320" y="679973"/>
            <a:ext cx="8363272" cy="4525963"/>
          </a:xfrm>
        </p:spPr>
        <p:txBody>
          <a:bodyPr>
            <a:normAutofit/>
          </a:bodyPr>
          <a:lstStyle/>
          <a:p>
            <a:r>
              <a:rPr lang="ru-RU" dirty="0" err="1" smtClean="0"/>
              <a:t>Економіка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наука про </a:t>
            </a:r>
            <a:r>
              <a:rPr lang="ru-RU" dirty="0" err="1" smtClean="0"/>
              <a:t>організацію</a:t>
            </a:r>
            <a:r>
              <a:rPr lang="ru-RU" dirty="0" smtClean="0"/>
              <a:t> та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матеріальним</a:t>
            </a:r>
            <a:r>
              <a:rPr lang="ru-RU" dirty="0" smtClean="0"/>
              <a:t> </a:t>
            </a:r>
            <a:r>
              <a:rPr lang="ru-RU" dirty="0" err="1" smtClean="0"/>
              <a:t>виробництвом</a:t>
            </a:r>
            <a:r>
              <a:rPr lang="ru-RU" dirty="0" smtClean="0"/>
              <a:t>, </a:t>
            </a:r>
            <a:r>
              <a:rPr lang="ru-RU" dirty="0" err="1" smtClean="0"/>
              <a:t>ефективне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розподіл</a:t>
            </a:r>
            <a:r>
              <a:rPr lang="ru-RU" dirty="0" smtClean="0"/>
              <a:t>, </a:t>
            </a:r>
            <a:r>
              <a:rPr lang="ru-RU" dirty="0" err="1" smtClean="0"/>
              <a:t>обмін,збут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та </a:t>
            </a:r>
            <a:r>
              <a:rPr lang="ru-RU" dirty="0" err="1" smtClean="0"/>
              <a:t>послуг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7032"/>
            <a:ext cx="4335639" cy="2808312"/>
          </a:xfrm>
          <a:prstGeom prst="rect">
            <a:avLst/>
          </a:prstGeom>
          <a:noFill/>
        </p:spPr>
      </p:pic>
      <p:pic>
        <p:nvPicPr>
          <p:cNvPr id="2052" name="Picture 4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3970412" cy="2977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6781800" cy="1600200"/>
          </a:xfrm>
        </p:spPr>
        <p:txBody>
          <a:bodyPr/>
          <a:lstStyle/>
          <a:p>
            <a:r>
              <a:rPr lang="uk-UA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Піраміда </a:t>
            </a:r>
            <a:r>
              <a:rPr lang="uk-UA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Маслоу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 descr="ÐÐ°ÑÑÐ¸Ð½ÐºÐ¸ Ð¿Ð¾ Ð·Ð°Ð¿ÑÐ¾ÑÑ Ð¿ÑÑÐ°Ð¼ÑÐ´Ð° Ð¼Ð°ÑÐ»Ð¾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7272808" cy="5802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потреб</a:t>
            </a: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ÐÐ°ÑÑÐ¸Ð½ÐºÐ¸ Ð¿Ð¾ Ð·Ð°Ð¿ÑÐ¾ÑÑ Ð²Ð¸Ð´Ð¸ Ð¿Ð¾ÑÑÐµÐ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6781800" cy="1600200"/>
          </a:xfrm>
        </p:spPr>
        <p:txBody>
          <a:bodyPr/>
          <a:lstStyle/>
          <a:p>
            <a:pPr algn="ctr"/>
            <a:r>
              <a:rPr lang="uk-UA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потреб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690864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потреби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перспективні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Так,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потреба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поточною,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скажімо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автомобіля-перспективною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потребою.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816424" cy="483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509120"/>
            <a:ext cx="2634456" cy="194421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7588" y="0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Чинники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впливають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формування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потреб</a:t>
            </a: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4114800" cy="2955784"/>
          </a:xfrm>
        </p:spPr>
        <p:txBody>
          <a:bodyPr/>
          <a:lstStyle/>
          <a:p>
            <a:r>
              <a:rPr lang="ru-RU" dirty="0" err="1" smtClean="0"/>
              <a:t>вік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стать </a:t>
            </a:r>
            <a:r>
              <a:rPr lang="ru-RU" dirty="0" err="1" smtClean="0"/>
              <a:t>людини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звички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доходів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тощо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221088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endParaRPr lang="ru-RU" dirty="0" smtClean="0"/>
          </a:p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потреб. Потреби </a:t>
            </a:r>
            <a:r>
              <a:rPr lang="ru-RU" dirty="0" err="1" smtClean="0"/>
              <a:t>людини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endParaRPr lang="ru-RU" dirty="0" smtClean="0"/>
          </a:p>
          <a:p>
            <a:r>
              <a:rPr lang="ru-RU" dirty="0" err="1" smtClean="0"/>
              <a:t>кількісно</a:t>
            </a:r>
            <a:r>
              <a:rPr lang="ru-RU" dirty="0" smtClean="0"/>
              <a:t> </a:t>
            </a:r>
            <a:r>
              <a:rPr lang="ru-RU" dirty="0" err="1" smtClean="0"/>
              <a:t>збільшуються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якісно</a:t>
            </a:r>
            <a:r>
              <a:rPr lang="ru-RU" dirty="0" smtClean="0"/>
              <a:t> </a:t>
            </a:r>
            <a:r>
              <a:rPr lang="ru-RU" dirty="0" err="1" smtClean="0"/>
              <a:t>змінюються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потреби</a:t>
            </a:r>
          </a:p>
          <a:p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безмежні</a:t>
            </a:r>
            <a:r>
              <a:rPr lang="ru-RU" dirty="0" smtClean="0"/>
              <a:t>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2770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Процеси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забезпечують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задоволення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потреб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28092" y="309108"/>
            <a:ext cx="7543800" cy="3886200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err="1" smtClean="0"/>
              <a:t>Засобом</a:t>
            </a:r>
            <a:r>
              <a:rPr lang="ru-RU" b="1" dirty="0" smtClean="0"/>
              <a:t> для </a:t>
            </a:r>
            <a:r>
              <a:rPr lang="ru-RU" b="1" dirty="0" err="1" smtClean="0"/>
              <a:t>задоволення</a:t>
            </a:r>
            <a:r>
              <a:rPr lang="ru-RU" b="1" dirty="0" smtClean="0"/>
              <a:t> потреб </a:t>
            </a:r>
            <a:r>
              <a:rPr lang="ru-RU" b="1" dirty="0" err="1" smtClean="0"/>
              <a:t>є</a:t>
            </a:r>
            <a:r>
              <a:rPr lang="ru-RU" b="1" dirty="0" smtClean="0"/>
              <a:t> благо.</a:t>
            </a:r>
            <a:endParaRPr lang="ru-RU" dirty="0"/>
          </a:p>
        </p:txBody>
      </p:sp>
      <p:pic>
        <p:nvPicPr>
          <p:cNvPr id="34818" name="Picture 2" descr="ÐÐ°ÑÑÐ¸Ð½ÐºÐ¸ Ð¿Ð¾ Ð·Ð°Ð¿ÑÐ¾ÑÑ Ð²Ð¸Ð´Ð¸ Ð±Ð»Ð°Ð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000" y="2754882"/>
            <a:ext cx="7704856" cy="37704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96417" y="332656"/>
            <a:ext cx="368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Види благ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780" y="468660"/>
            <a:ext cx="9108504" cy="1600200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Дарові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блага (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переважно</a:t>
            </a:r>
            <a:r>
              <a:rPr lang="en-US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природні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618856" cy="4525963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доступні</a:t>
            </a:r>
            <a:r>
              <a:rPr lang="ru-RU" i="1" dirty="0" smtClean="0"/>
              <a:t> </a:t>
            </a:r>
            <a:r>
              <a:rPr lang="ru-RU" dirty="0" smtClean="0"/>
              <a:t>людям в </a:t>
            </a:r>
            <a:r>
              <a:rPr lang="ru-RU" dirty="0" err="1" smtClean="0"/>
              <a:t>обсязі</a:t>
            </a:r>
            <a:r>
              <a:rPr lang="ru-RU" dirty="0" smtClean="0"/>
              <a:t>,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більшому,ніж</a:t>
            </a:r>
            <a:r>
              <a:rPr lang="ru-RU" dirty="0" smtClean="0"/>
              <a:t> величина потреби в них. </a:t>
            </a:r>
            <a:r>
              <a:rPr lang="ru-RU" dirty="0" err="1" smtClean="0"/>
              <a:t>Ці</a:t>
            </a:r>
            <a:r>
              <a:rPr lang="ru-RU" dirty="0" smtClean="0"/>
              <a:t> блага не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виробляти</a:t>
            </a:r>
            <a:r>
              <a:rPr lang="ru-RU" dirty="0" smtClean="0"/>
              <a:t>, тому люди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споживати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безкоштовно</a:t>
            </a:r>
            <a:r>
              <a:rPr lang="ru-RU" dirty="0" smtClean="0"/>
              <a:t>: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сонячне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, </a:t>
            </a:r>
            <a:r>
              <a:rPr lang="ru-RU" dirty="0" err="1" smtClean="0"/>
              <a:t>багатства</a:t>
            </a:r>
            <a:r>
              <a:rPr lang="ru-RU" dirty="0" smtClean="0"/>
              <a:t> </a:t>
            </a:r>
            <a:r>
              <a:rPr lang="ru-RU" dirty="0" err="1" smtClean="0"/>
              <a:t>океанів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1506" name="Picture 2" descr="ÐÐ°ÑÑÐ¸Ð½ÐºÐ¸ Ð¿Ð¾ Ð·Ð°Ð¿ÑÐ¾ÑÑ Ð¾ÐºÐµ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68760"/>
            <a:ext cx="3707904" cy="2780929"/>
          </a:xfrm>
          <a:prstGeom prst="rect">
            <a:avLst/>
          </a:prstGeom>
          <a:noFill/>
        </p:spPr>
      </p:pic>
      <p:pic>
        <p:nvPicPr>
          <p:cNvPr id="21508" name="Picture 4" descr="ÐÐ°ÑÑÐ¸Ð½ÐºÐ¸ Ð¿Ð¾ Ð·Ð°Ð¿ÑÐ¾ÑÑ ÑÐ¾Ð½ÑÑÐ½Ðµ ÑÐ²ÑÑÐ»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4139952" cy="2759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64</TotalTime>
  <Words>613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NewsPrint</vt:lpstr>
      <vt:lpstr>Презентация PowerPoint</vt:lpstr>
      <vt:lpstr>Обґрунтуйте доцільність наведених епіграфів до теми.  Які її аспекти вони відображають?</vt:lpstr>
      <vt:lpstr>Економіка як задоволення потреб людини</vt:lpstr>
      <vt:lpstr>Піраміда Маслоу</vt:lpstr>
      <vt:lpstr>Класифікація потреб</vt:lpstr>
      <vt:lpstr>Класифікація потреб</vt:lpstr>
      <vt:lpstr>Чинники, що впливають на формування потреб</vt:lpstr>
      <vt:lpstr>Процеси, що забезпечують задоволення потреб</vt:lpstr>
      <vt:lpstr>Дарові блага (переважно природні)</vt:lpstr>
      <vt:lpstr>Економічні блага</vt:lpstr>
      <vt:lpstr>      </vt:lpstr>
      <vt:lpstr>           Економічні блага</vt:lpstr>
      <vt:lpstr>         Економічні блага</vt:lpstr>
      <vt:lpstr>Основні виробничі ресурси:</vt:lpstr>
      <vt:lpstr>Процеси, що забезпечують задоволення потреб</vt:lpstr>
      <vt:lpstr>Суб’єкт економічних відносин</vt:lpstr>
      <vt:lpstr>Об’єкти економічних відносин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7</cp:lastModifiedBy>
  <cp:revision>10</cp:revision>
  <dcterms:created xsi:type="dcterms:W3CDTF">2019-03-17T11:17:58Z</dcterms:created>
  <dcterms:modified xsi:type="dcterms:W3CDTF">2020-03-26T21:16:01Z</dcterms:modified>
</cp:coreProperties>
</file>