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5143500" type="screen16x9"/>
  <p:notesSz cx="6858000" cy="9144000"/>
  <p:embeddedFontLst>
    <p:embeddedFont>
      <p:font typeface="Maven Pro" panose="020B0604020202020204" charset="0"/>
      <p:regular r:id="rId12"/>
      <p:bold r:id="rId13"/>
    </p:embeddedFont>
    <p:embeddedFont>
      <p:font typeface="Georgia" panose="02040502050405020303" pitchFamily="18" charset="0"/>
      <p:regular r:id="rId14"/>
      <p:bold r:id="rId15"/>
      <p:italic r:id="rId16"/>
      <p:boldItalic r:id="rId17"/>
    </p:embeddedFont>
    <p:embeddedFont>
      <p:font typeface="Nunito" panose="020B0604020202020204" charset="-52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44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27660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716c528bca_0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716c528bca_0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716c528bca_0_5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716c528bca_0_5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716c528bca_0_6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716c528bca_0_6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716c528bca_0_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716c528bca_0_6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716c528bca_0_8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716c528bca_0_8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716c528bca_0_8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716c528bca_0_8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716c528bca_0_9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716c528bca_0_9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716c528bca_0_10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716c528bca_0_10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 2">
  <p:cSld name="AUTOLAYOUT_2"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14"/>
          <p:cNvSpPr/>
          <p:nvPr/>
        </p:nvSpPr>
        <p:spPr>
          <a:xfrm>
            <a:off x="552075" y="619500"/>
            <a:ext cx="2910900" cy="3904500"/>
          </a:xfrm>
          <a:prstGeom prst="rect">
            <a:avLst/>
          </a:prstGeom>
          <a:noFill/>
          <a:ln w="152400" cap="flat" cmpd="sng">
            <a:solidFill>
              <a:srgbClr val="37474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4"/>
          <p:cNvSpPr txBox="1">
            <a:spLocks noGrp="1"/>
          </p:cNvSpPr>
          <p:nvPr>
            <p:ph type="title"/>
          </p:nvPr>
        </p:nvSpPr>
        <p:spPr>
          <a:xfrm>
            <a:off x="896275" y="971750"/>
            <a:ext cx="4353300" cy="1661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89" name="Google Shape;289;p14"/>
          <p:cNvSpPr txBox="1">
            <a:spLocks noGrp="1"/>
          </p:cNvSpPr>
          <p:nvPr>
            <p:ph type="body" idx="1"/>
          </p:nvPr>
        </p:nvSpPr>
        <p:spPr>
          <a:xfrm>
            <a:off x="5319800" y="971750"/>
            <a:ext cx="3312300" cy="2886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90" name="Google Shape;290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 3">
  <p:cSld name="AUTOLAYOUT_4">
    <p:bg>
      <p:bgPr>
        <a:solidFill>
          <a:srgbClr val="FFFFFF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15"/>
          <p:cNvSpPr/>
          <p:nvPr/>
        </p:nvSpPr>
        <p:spPr>
          <a:xfrm>
            <a:off x="4072700" y="313275"/>
            <a:ext cx="4757400" cy="45228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5"/>
          <p:cNvSpPr/>
          <p:nvPr/>
        </p:nvSpPr>
        <p:spPr>
          <a:xfrm>
            <a:off x="306750" y="313500"/>
            <a:ext cx="3452400" cy="45228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5"/>
          <p:cNvSpPr txBox="1">
            <a:spLocks noGrp="1"/>
          </p:cNvSpPr>
          <p:nvPr>
            <p:ph type="title"/>
          </p:nvPr>
        </p:nvSpPr>
        <p:spPr>
          <a:xfrm>
            <a:off x="574350" y="576900"/>
            <a:ext cx="2917200" cy="399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96" name="Google Shape;296;p15"/>
          <p:cNvSpPr txBox="1">
            <a:spLocks noGrp="1"/>
          </p:cNvSpPr>
          <p:nvPr>
            <p:ph type="body" idx="1"/>
          </p:nvPr>
        </p:nvSpPr>
        <p:spPr>
          <a:xfrm>
            <a:off x="4276850" y="576900"/>
            <a:ext cx="4349100" cy="3860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97" name="Google Shape;29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 5">
  <p:cSld name="AUTOLAYOUT_8">
    <p:bg>
      <p:bgPr>
        <a:solidFill>
          <a:srgbClr val="FFFFFF"/>
        </a:solid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00" name="Google Shape;300;p16"/>
          <p:cNvCxnSpPr/>
          <p:nvPr/>
        </p:nvCxnSpPr>
        <p:spPr>
          <a:xfrm>
            <a:off x="831620" y="615325"/>
            <a:ext cx="5948700" cy="0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832600" y="844000"/>
            <a:ext cx="5810400" cy="155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2" name="Google Shape;302;p16"/>
          <p:cNvSpPr txBox="1">
            <a:spLocks noGrp="1"/>
          </p:cNvSpPr>
          <p:nvPr>
            <p:ph type="body" idx="1"/>
          </p:nvPr>
        </p:nvSpPr>
        <p:spPr>
          <a:xfrm>
            <a:off x="832600" y="2623081"/>
            <a:ext cx="5810400" cy="1738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 sz="1400">
                <a:solidFill>
                  <a:schemeClr val="lt1"/>
                </a:solidFill>
              </a:defRPr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 sz="1400"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 sz="1400"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 sz="1400">
                <a:solidFill>
                  <a:schemeClr val="lt1"/>
                </a:solidFill>
              </a:defRPr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 sz="1400">
                <a:solidFill>
                  <a:schemeClr val="lt1"/>
                </a:solidFill>
              </a:defRPr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 sz="1400">
                <a:solidFill>
                  <a:schemeClr val="lt1"/>
                </a:solidFill>
              </a:defRPr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 sz="1400">
                <a:solidFill>
                  <a:schemeClr val="lt1"/>
                </a:solidFill>
              </a:defRPr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3" name="Google Shape;30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 1">
  <p:cSld name="AUTOLAYOUT_9">
    <p:bg>
      <p:bgPr>
        <a:solidFill>
          <a:srgbClr val="37474F"/>
        </a:solidFill>
        <a:effectLst/>
      </p:bgPr>
    </p:bg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7"/>
          <p:cNvSpPr/>
          <p:nvPr/>
        </p:nvSpPr>
        <p:spPr>
          <a:xfrm>
            <a:off x="0" y="0"/>
            <a:ext cx="4568400" cy="5143500"/>
          </a:xfrm>
          <a:prstGeom prst="rect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7"/>
          <p:cNvSpPr/>
          <p:nvPr/>
        </p:nvSpPr>
        <p:spPr>
          <a:xfrm>
            <a:off x="6795047" y="584570"/>
            <a:ext cx="143700" cy="143700"/>
          </a:xfrm>
          <a:prstGeom prst="ellipse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7"/>
          <p:cNvSpPr/>
          <p:nvPr/>
        </p:nvSpPr>
        <p:spPr>
          <a:xfrm>
            <a:off x="6795047" y="4415195"/>
            <a:ext cx="143700" cy="143700"/>
          </a:xfrm>
          <a:prstGeom prst="ellipse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09" name="Google Shape;309;p17"/>
          <p:cNvCxnSpPr/>
          <p:nvPr/>
        </p:nvCxnSpPr>
        <p:spPr>
          <a:xfrm>
            <a:off x="4895600" y="656926"/>
            <a:ext cx="39426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0" name="Google Shape;310;p17"/>
          <p:cNvCxnSpPr/>
          <p:nvPr/>
        </p:nvCxnSpPr>
        <p:spPr>
          <a:xfrm>
            <a:off x="4895600" y="4487700"/>
            <a:ext cx="39426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1" name="Google Shape;311;p17"/>
          <p:cNvSpPr txBox="1">
            <a:spLocks noGrp="1"/>
          </p:cNvSpPr>
          <p:nvPr>
            <p:ph type="title"/>
          </p:nvPr>
        </p:nvSpPr>
        <p:spPr>
          <a:xfrm>
            <a:off x="312850" y="1069200"/>
            <a:ext cx="3942600" cy="3005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12" name="Google Shape;312;p17"/>
          <p:cNvSpPr txBox="1">
            <a:spLocks noGrp="1"/>
          </p:cNvSpPr>
          <p:nvPr>
            <p:ph type="body" idx="1"/>
          </p:nvPr>
        </p:nvSpPr>
        <p:spPr>
          <a:xfrm>
            <a:off x="4891175" y="1069200"/>
            <a:ext cx="3942600" cy="3005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13" name="Google Shape;31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 4">
  <p:cSld name="AUTOLAYOUT_10">
    <p:bg>
      <p:bgPr>
        <a:solidFill>
          <a:srgbClr val="FFFFFF"/>
        </a:solid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18"/>
          <p:cNvSpPr/>
          <p:nvPr/>
        </p:nvSpPr>
        <p:spPr>
          <a:xfrm>
            <a:off x="-25" y="0"/>
            <a:ext cx="9144000" cy="1741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8"/>
          <p:cNvSpPr/>
          <p:nvPr/>
        </p:nvSpPr>
        <p:spPr>
          <a:xfrm>
            <a:off x="6551675" y="0"/>
            <a:ext cx="2592300" cy="17415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18"/>
          <p:cNvSpPr/>
          <p:nvPr/>
        </p:nvSpPr>
        <p:spPr>
          <a:xfrm rot="10800000">
            <a:off x="3991228" y="0"/>
            <a:ext cx="1727100" cy="1741500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18"/>
          <p:cNvSpPr/>
          <p:nvPr/>
        </p:nvSpPr>
        <p:spPr>
          <a:xfrm rot="10800000">
            <a:off x="3991228" y="0"/>
            <a:ext cx="1727100" cy="1741500"/>
          </a:xfrm>
          <a:prstGeom prst="flowChartDelay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18"/>
          <p:cNvSpPr/>
          <p:nvPr/>
        </p:nvSpPr>
        <p:spPr>
          <a:xfrm rot="10800000">
            <a:off x="4431837" y="0"/>
            <a:ext cx="1727100" cy="1741500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18"/>
          <p:cNvSpPr/>
          <p:nvPr/>
        </p:nvSpPr>
        <p:spPr>
          <a:xfrm rot="10800000">
            <a:off x="4431837" y="0"/>
            <a:ext cx="1727100" cy="1741500"/>
          </a:xfrm>
          <a:prstGeom prst="flowChartDelay">
            <a:avLst/>
          </a:prstGeom>
          <a:solidFill>
            <a:srgbClr val="FFFFFF">
              <a:alpha val="188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18"/>
          <p:cNvSpPr/>
          <p:nvPr/>
        </p:nvSpPr>
        <p:spPr>
          <a:xfrm rot="10800000">
            <a:off x="4856511" y="0"/>
            <a:ext cx="1727100" cy="1741500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18"/>
          <p:cNvSpPr/>
          <p:nvPr/>
        </p:nvSpPr>
        <p:spPr>
          <a:xfrm rot="10800000">
            <a:off x="4856511" y="0"/>
            <a:ext cx="1727100" cy="1741500"/>
          </a:xfrm>
          <a:prstGeom prst="flowChartDelay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18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5" name="Google Shape;325;p18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26" name="Google Shape;326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 6">
  <p:cSld name="AUTOLAYOUT_11">
    <p:bg>
      <p:bgPr>
        <a:solidFill>
          <a:srgbClr val="FFFFFF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19"/>
          <p:cNvSpPr/>
          <p:nvPr/>
        </p:nvSpPr>
        <p:spPr>
          <a:xfrm>
            <a:off x="4072700" y="313275"/>
            <a:ext cx="4757400" cy="45228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9"/>
          <p:cNvSpPr/>
          <p:nvPr/>
        </p:nvSpPr>
        <p:spPr>
          <a:xfrm>
            <a:off x="306750" y="313500"/>
            <a:ext cx="3452400" cy="45228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9"/>
          <p:cNvSpPr txBox="1">
            <a:spLocks noGrp="1"/>
          </p:cNvSpPr>
          <p:nvPr>
            <p:ph type="title"/>
          </p:nvPr>
        </p:nvSpPr>
        <p:spPr>
          <a:xfrm>
            <a:off x="574350" y="576900"/>
            <a:ext cx="2917200" cy="399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32" name="Google Shape;332;p19"/>
          <p:cNvSpPr txBox="1">
            <a:spLocks noGrp="1"/>
          </p:cNvSpPr>
          <p:nvPr>
            <p:ph type="body" idx="1"/>
          </p:nvPr>
        </p:nvSpPr>
        <p:spPr>
          <a:xfrm>
            <a:off x="4276850" y="576900"/>
            <a:ext cx="4349100" cy="3860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33" name="Google Shape;333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 8">
  <p:cSld name="AUTOLAYOUT_13">
    <p:bg>
      <p:bgPr>
        <a:solidFill>
          <a:srgbClr val="FFFFFF"/>
        </a:solidFill>
        <a:effectLst/>
      </p:bgPr>
    </p:bg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6" name="Google Shape;336;p20"/>
          <p:cNvGrpSpPr/>
          <p:nvPr/>
        </p:nvGrpSpPr>
        <p:grpSpPr>
          <a:xfrm>
            <a:off x="0" y="0"/>
            <a:ext cx="4316700" cy="5143500"/>
            <a:chOff x="0" y="0"/>
            <a:chExt cx="4316700" cy="5143500"/>
          </a:xfrm>
        </p:grpSpPr>
        <p:sp>
          <p:nvSpPr>
            <p:cNvPr id="337" name="Google Shape;337;p20"/>
            <p:cNvSpPr/>
            <p:nvPr/>
          </p:nvSpPr>
          <p:spPr>
            <a:xfrm>
              <a:off x="0" y="0"/>
              <a:ext cx="4316700" cy="5143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0"/>
            <p:cNvSpPr/>
            <p:nvPr/>
          </p:nvSpPr>
          <p:spPr>
            <a:xfrm>
              <a:off x="386075" y="4599625"/>
              <a:ext cx="1354500" cy="137700"/>
            </a:xfrm>
            <a:prstGeom prst="rect">
              <a:avLst/>
            </a:prstGeom>
            <a:noFill/>
            <a:ln w="9525" cap="flat" cmpd="sng">
              <a:solidFill>
                <a:srgbClr val="92C1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0"/>
            <p:cNvSpPr/>
            <p:nvPr/>
          </p:nvSpPr>
          <p:spPr>
            <a:xfrm>
              <a:off x="841363" y="4599625"/>
              <a:ext cx="142800" cy="137700"/>
            </a:xfrm>
            <a:prstGeom prst="rect">
              <a:avLst/>
            </a:prstGeom>
            <a:noFill/>
            <a:ln w="9525" cap="flat" cmpd="sng">
              <a:solidFill>
                <a:srgbClr val="92C1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0"/>
            <p:cNvSpPr/>
            <p:nvPr/>
          </p:nvSpPr>
          <p:spPr>
            <a:xfrm>
              <a:off x="1142492" y="4599625"/>
              <a:ext cx="142800" cy="137700"/>
            </a:xfrm>
            <a:prstGeom prst="rect">
              <a:avLst/>
            </a:prstGeom>
            <a:noFill/>
            <a:ln w="9525" cap="flat" cmpd="sng">
              <a:solidFill>
                <a:srgbClr val="92C1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0"/>
            <p:cNvSpPr/>
            <p:nvPr/>
          </p:nvSpPr>
          <p:spPr>
            <a:xfrm>
              <a:off x="3875425" y="381000"/>
              <a:ext cx="142800" cy="137700"/>
            </a:xfrm>
            <a:prstGeom prst="rect">
              <a:avLst/>
            </a:prstGeom>
            <a:solidFill>
              <a:srgbClr val="92C1E8"/>
            </a:solidFill>
            <a:ln w="9525" cap="flat" cmpd="sng">
              <a:solidFill>
                <a:srgbClr val="92C1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0"/>
            <p:cNvSpPr/>
            <p:nvPr/>
          </p:nvSpPr>
          <p:spPr>
            <a:xfrm>
              <a:off x="3732625" y="518700"/>
              <a:ext cx="142800" cy="137700"/>
            </a:xfrm>
            <a:prstGeom prst="rect">
              <a:avLst/>
            </a:prstGeom>
            <a:noFill/>
            <a:ln w="9525" cap="flat" cmpd="sng">
              <a:solidFill>
                <a:srgbClr val="92C1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3" name="Google Shape;343;p20"/>
          <p:cNvSpPr txBox="1">
            <a:spLocks noGrp="1"/>
          </p:cNvSpPr>
          <p:nvPr>
            <p:ph type="title"/>
          </p:nvPr>
        </p:nvSpPr>
        <p:spPr>
          <a:xfrm>
            <a:off x="311725" y="653326"/>
            <a:ext cx="3706500" cy="3334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44" name="Google Shape;344;p20"/>
          <p:cNvSpPr txBox="1">
            <a:spLocks noGrp="1"/>
          </p:cNvSpPr>
          <p:nvPr>
            <p:ph type="body" idx="1"/>
          </p:nvPr>
        </p:nvSpPr>
        <p:spPr>
          <a:xfrm>
            <a:off x="4620575" y="653325"/>
            <a:ext cx="4211700" cy="3741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84F7D"/>
              </a:buClr>
              <a:buSzPts val="1200"/>
              <a:buChar char="●"/>
              <a:defRPr sz="1200">
                <a:solidFill>
                  <a:schemeClr val="accent3"/>
                </a:solidFill>
              </a:defRPr>
            </a:lvl1pPr>
            <a:lvl2pPr marL="914400" lvl="1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○"/>
              <a:defRPr sz="1000">
                <a:solidFill>
                  <a:schemeClr val="accent3"/>
                </a:solidFill>
              </a:defRPr>
            </a:lvl2pPr>
            <a:lvl3pPr marL="1371600" lvl="2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■"/>
              <a:defRPr sz="1000">
                <a:solidFill>
                  <a:schemeClr val="accent3"/>
                </a:solidFill>
              </a:defRPr>
            </a:lvl3pPr>
            <a:lvl4pPr marL="1828800" lvl="3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●"/>
              <a:defRPr sz="1000">
                <a:solidFill>
                  <a:schemeClr val="accent3"/>
                </a:solidFill>
              </a:defRPr>
            </a:lvl4pPr>
            <a:lvl5pPr marL="2286000" lvl="4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○"/>
              <a:defRPr sz="1000">
                <a:solidFill>
                  <a:schemeClr val="accent3"/>
                </a:solidFill>
              </a:defRPr>
            </a:lvl5pPr>
            <a:lvl6pPr marL="2743200" lvl="5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■"/>
              <a:defRPr sz="1000">
                <a:solidFill>
                  <a:schemeClr val="accent3"/>
                </a:solidFill>
              </a:defRPr>
            </a:lvl6pPr>
            <a:lvl7pPr marL="3200400" lvl="6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●"/>
              <a:defRPr sz="1000">
                <a:solidFill>
                  <a:schemeClr val="accent3"/>
                </a:solidFill>
              </a:defRPr>
            </a:lvl7pPr>
            <a:lvl8pPr marL="3657600" lvl="7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○"/>
              <a:defRPr sz="1000">
                <a:solidFill>
                  <a:schemeClr val="accent3"/>
                </a:solidFill>
              </a:defRPr>
            </a:lvl8pPr>
            <a:lvl9pPr marL="4114800" lvl="8" indent="-2921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84F7D"/>
              </a:buClr>
              <a:buSzPts val="1000"/>
              <a:buChar char="■"/>
              <a:defRPr sz="1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45" name="Google Shape;345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3%D1%80%D0%BE%D0%BC%D0%B0%D0%B4%D1%8F%D0%BD%D0%B8_%D0%A3%D0%BA%D1%80%D0%B0%D1%97%D0%BD%D0%B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uk.wikipedia.org/wiki/%D0%9F%D1%80%D0%B0%D0%B2%D0%BE%D0%B7%D0%B4%D0%B0%D1%82%D0%BD%D1%96%D1%81%D1%82%D1%8C" TargetMode="External"/><Relationship Id="rId5" Type="http://schemas.openxmlformats.org/officeDocument/2006/relationships/hyperlink" Target="https://uk.wikipedia.org/wiki/%D0%94%D1%96%D1%94%D0%B7%D0%B4%D0%B0%D1%82%D0%BD%D1%96%D1%81%D1%82%D1%8C" TargetMode="External"/><Relationship Id="rId4" Type="http://schemas.openxmlformats.org/officeDocument/2006/relationships/hyperlink" Target="https://uk.wikipedia.org/wiki/%D0%9E%D1%81%D0%BE%D0%B1%D0%B8_%D0%B1%D0%B5%D0%B7_%D0%B3%D1%80%D0%BE%D0%BC%D0%B0%D0%B4%D1%8F%D0%BD%D1%81%D1%82%D0%B2%D0%B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1%80%D0%B8%D0%B9%D0%BD%D1%8F%D1%82%D1%82%D1%8F_%D1%80%D1%96%D1%88%D0%B5%D0%BD%D1%8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1"/>
          <p:cNvSpPr txBox="1">
            <a:spLocks noGrp="1"/>
          </p:cNvSpPr>
          <p:nvPr>
            <p:ph type="ctrTitle"/>
          </p:nvPr>
        </p:nvSpPr>
        <p:spPr>
          <a:xfrm>
            <a:off x="1352250" y="819625"/>
            <a:ext cx="7138500" cy="233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rgbClr val="000000"/>
                </a:solidFill>
              </a:rPr>
              <a:t>“ПІДПРИЄМНИЦТВО”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351" name="Google Shape;351;p21"/>
          <p:cNvSpPr txBox="1">
            <a:spLocks noGrp="1"/>
          </p:cNvSpPr>
          <p:nvPr>
            <p:ph type="subTitle" idx="1"/>
          </p:nvPr>
        </p:nvSpPr>
        <p:spPr>
          <a:xfrm>
            <a:off x="824000" y="3196650"/>
            <a:ext cx="4255500" cy="16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>
                <a:solidFill>
                  <a:srgbClr val="073763"/>
                </a:solidFill>
              </a:rPr>
              <a:t>тема уроку </a:t>
            </a:r>
            <a:endParaRPr sz="3000" b="1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3"/>
          <p:cNvSpPr txBox="1">
            <a:spLocks noGrp="1"/>
          </p:cNvSpPr>
          <p:nvPr>
            <p:ph type="title"/>
          </p:nvPr>
        </p:nvSpPr>
        <p:spPr>
          <a:xfrm>
            <a:off x="3507975" y="167050"/>
            <a:ext cx="4860000" cy="13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FF"/>
                </a:solidFill>
              </a:rPr>
              <a:t>ПІДПРИЄМЕЦЬ</a:t>
            </a:r>
            <a:r>
              <a:rPr lang="ru"/>
              <a:t> </a:t>
            </a:r>
            <a:endParaRPr/>
          </a:p>
        </p:txBody>
      </p:sp>
      <p:sp>
        <p:nvSpPr>
          <p:cNvPr id="363" name="Google Shape;363;p23"/>
          <p:cNvSpPr txBox="1">
            <a:spLocks noGrp="1"/>
          </p:cNvSpPr>
          <p:nvPr>
            <p:ph type="body" idx="1"/>
          </p:nvPr>
        </p:nvSpPr>
        <p:spPr>
          <a:xfrm>
            <a:off x="1547275" y="1274300"/>
            <a:ext cx="6971700" cy="288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3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це суб'єкт який поєднує в собі новаторські та комерційні здібності для пошуку та розвитку нових видів і методів виробництва ;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4"/>
          <p:cNvSpPr txBox="1">
            <a:spLocks noGrp="1"/>
          </p:cNvSpPr>
          <p:nvPr>
            <p:ph type="title"/>
          </p:nvPr>
        </p:nvSpPr>
        <p:spPr>
          <a:xfrm>
            <a:off x="896275" y="265625"/>
            <a:ext cx="7159500" cy="101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Приватні підприємці (також індивідуальні підприємці) —</a:t>
            </a:r>
            <a:endParaRPr sz="2400"/>
          </a:p>
        </p:txBody>
      </p:sp>
      <p:sp>
        <p:nvSpPr>
          <p:cNvPr id="369" name="Google Shape;369;p24"/>
          <p:cNvSpPr txBox="1">
            <a:spLocks noGrp="1"/>
          </p:cNvSpPr>
          <p:nvPr>
            <p:ph type="body" idx="1"/>
          </p:nvPr>
        </p:nvSpPr>
        <p:spPr>
          <a:xfrm>
            <a:off x="784950" y="1386700"/>
            <a:ext cx="7942200" cy="324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800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фізичні особи (</a:t>
            </a:r>
            <a:r>
              <a:rPr lang="ru" sz="1800" b="1">
                <a:solidFill>
                  <a:srgbClr val="0B008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громадяни України</a:t>
            </a:r>
            <a:r>
              <a:rPr lang="ru" sz="1800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, іноземні громадяни чи </a:t>
            </a:r>
            <a:r>
              <a:rPr lang="ru" sz="1800" b="1">
                <a:solidFill>
                  <a:srgbClr val="0B008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особи без громадянства</a:t>
            </a:r>
            <a:r>
              <a:rPr lang="ru" sz="1800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) з повною цивільною </a:t>
            </a:r>
            <a:r>
              <a:rPr lang="ru" sz="1800" b="1">
                <a:solidFill>
                  <a:srgbClr val="0B008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дієздатністю</a:t>
            </a:r>
            <a:r>
              <a:rPr lang="ru" sz="1800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, не обмежені законом у </a:t>
            </a:r>
            <a:r>
              <a:rPr lang="ru" sz="1800" b="1">
                <a:solidFill>
                  <a:srgbClr val="0B008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правоздатності</a:t>
            </a:r>
            <a:r>
              <a:rPr lang="ru" sz="1800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, які зареєстровані в установленому законом порядку як суб'єкти підприємницької діяльності та безпосередньо виконують таку діяльність (виробляють продукцію, виконують роботи, надають послуги тощо) і несуть відповідальність за своїми зобов'язаннями усім майном, що належить їм на праві власності.</a:t>
            </a:r>
            <a:endParaRPr sz="18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5"/>
          <p:cNvSpPr txBox="1">
            <a:spLocks noGrp="1"/>
          </p:cNvSpPr>
          <p:nvPr>
            <p:ph type="title"/>
          </p:nvPr>
        </p:nvSpPr>
        <p:spPr>
          <a:xfrm>
            <a:off x="574350" y="576900"/>
            <a:ext cx="2917200" cy="39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1016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Суб'єкти підприємницької діяльності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25"/>
          <p:cNvSpPr txBox="1">
            <a:spLocks noGrp="1"/>
          </p:cNvSpPr>
          <p:nvPr>
            <p:ph type="body" idx="1"/>
          </p:nvPr>
        </p:nvSpPr>
        <p:spPr>
          <a:xfrm>
            <a:off x="4276850" y="576900"/>
            <a:ext cx="4349100" cy="386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1397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Відповідно до законодавства України, суб'єктами підприємницької діяльності є:</a:t>
            </a:r>
            <a:endParaRPr/>
          </a:p>
          <a:p>
            <a:pPr marL="6477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ru"/>
              <a:t>1) господарські організації (підприємства) - юридичні особи, які здійснюють господарську діяльність та зареєстровані в установленому законом порядку;</a:t>
            </a:r>
            <a:endParaRPr/>
          </a:p>
          <a:p>
            <a:pPr marL="6477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/>
              <a:t>2) громадяни України, іноземці та особи без громадянства, які здійснюють господарську діяльність та зареєстровані відповідно до закону як підприємці.</a:t>
            </a:r>
            <a:endParaRPr/>
          </a:p>
          <a:p>
            <a:pPr marL="0" lvl="0" indent="1397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Здійснення підприємницької діяльності забороняється органам державної влади та органам місцевого самоврядування.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6"/>
          <p:cNvSpPr txBox="1">
            <a:spLocks noGrp="1"/>
          </p:cNvSpPr>
          <p:nvPr>
            <p:ph type="title"/>
          </p:nvPr>
        </p:nvSpPr>
        <p:spPr>
          <a:xfrm>
            <a:off x="832600" y="844000"/>
            <a:ext cx="5810400" cy="15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0"/>
              <a:t>Підприємництво</a:t>
            </a:r>
            <a:endParaRPr/>
          </a:p>
        </p:txBody>
      </p:sp>
      <p:sp>
        <p:nvSpPr>
          <p:cNvPr id="381" name="Google Shape;381;p26"/>
          <p:cNvSpPr txBox="1">
            <a:spLocks noGrp="1"/>
          </p:cNvSpPr>
          <p:nvPr>
            <p:ph type="body" idx="1"/>
          </p:nvPr>
        </p:nvSpPr>
        <p:spPr>
          <a:xfrm>
            <a:off x="832600" y="2623081"/>
            <a:ext cx="5810400" cy="17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Підприє́мництво, підприє́мницька дія́льність — самостійна, ініціативна, систематична, на власний ризик господарська діяльність із метою досягнення економічних та соціальних результатів та одержання прибутку. Підприємці — це люди, які займаються підприємництвом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27"/>
          <p:cNvSpPr txBox="1">
            <a:spLocks noGrp="1"/>
          </p:cNvSpPr>
          <p:nvPr>
            <p:ph type="title"/>
          </p:nvPr>
        </p:nvSpPr>
        <p:spPr>
          <a:xfrm>
            <a:off x="312850" y="1069200"/>
            <a:ext cx="3942600" cy="30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Ознаки і функції 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30000"/>
              </a:lnSpc>
              <a:spcBef>
                <a:spcPts val="17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підприємництва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387" name="Google Shape;387;p27"/>
          <p:cNvSpPr txBox="1">
            <a:spLocks noGrp="1"/>
          </p:cNvSpPr>
          <p:nvPr>
            <p:ph type="body" idx="1"/>
          </p:nvPr>
        </p:nvSpPr>
        <p:spPr>
          <a:xfrm>
            <a:off x="4891175" y="1069200"/>
            <a:ext cx="3942600" cy="30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ru" sz="1200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Основними ознаками підприємництва є: самостійність, відповідальність за </a:t>
            </a:r>
            <a:r>
              <a:rPr lang="ru" sz="1200" b="1">
                <a:solidFill>
                  <a:srgbClr val="0B008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прийняття рішень</a:t>
            </a:r>
            <a:r>
              <a:rPr lang="ru" sz="1200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, їх наслідки, ризик, ініціативність, активний пошук нових, оригінальних рішень, орієнтація на досягнення комерційного успіху, прагнення до збільшення прибутків тощо</a:t>
            </a:r>
            <a:endParaRPr sz="1200" b="1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ru" sz="1200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Підприємництво є проявом науково-технічної, економічної (комерційної), організаційної творчості і новаторства. Сучасна західна література поділяє підприємницьку діяльність на три функції</a:t>
            </a:r>
            <a:endParaRPr sz="1200" b="1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01700" lvl="0" indent="-304800" algn="l" rtl="0"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AutoNum type="arabicPeriod"/>
            </a:pPr>
            <a:r>
              <a:rPr lang="ru" sz="1200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ресурсну (мобілізація капіталу, трудових, матеріальних і інформаційних ресурсів)</a:t>
            </a:r>
            <a:endParaRPr sz="1200" b="1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01700" lvl="0" indent="-3048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AutoNum type="arabicPeriod"/>
            </a:pPr>
            <a:r>
              <a:rPr lang="ru" sz="1200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організаційну (організація виробництва, збуту, маркетингу, реклама)</a:t>
            </a:r>
            <a:endParaRPr sz="1200" b="1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01700" lvl="0" indent="-3048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AutoNum type="arabicPeriod"/>
            </a:pPr>
            <a:r>
              <a:rPr lang="ru" sz="1200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творчу (новаторство, генерація і використання ініціативи, вміння ризикувати).</a:t>
            </a:r>
            <a:endParaRPr sz="1200" b="1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"/>
              </a:spcBef>
              <a:spcAft>
                <a:spcPts val="1600"/>
              </a:spcAft>
              <a:buNone/>
            </a:pPr>
            <a:endParaRPr sz="12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28"/>
          <p:cNvSpPr txBox="1">
            <a:spLocks noGrp="1"/>
          </p:cNvSpPr>
          <p:nvPr>
            <p:ph type="title"/>
          </p:nvPr>
        </p:nvSpPr>
        <p:spPr>
          <a:xfrm>
            <a:off x="879500" y="242775"/>
            <a:ext cx="80271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b="0"/>
              <a:t>Принципи підприємництва</a:t>
            </a:r>
            <a:endParaRPr sz="48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28"/>
          <p:cNvSpPr txBox="1">
            <a:spLocks noGrp="1"/>
          </p:cNvSpPr>
          <p:nvPr>
            <p:ph type="body" idx="1"/>
          </p:nvPr>
        </p:nvSpPr>
        <p:spPr>
          <a:xfrm>
            <a:off x="324600" y="1916175"/>
            <a:ext cx="8494800" cy="305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50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highlight>
                  <a:schemeClr val="lt2"/>
                </a:highlight>
                <a:latin typeface="Arial"/>
                <a:ea typeface="Arial"/>
                <a:cs typeface="Arial"/>
                <a:sym typeface="Arial"/>
              </a:rPr>
              <a:t>Підприємництво здійснюється на основі певних принципів. Основними є:</a:t>
            </a:r>
            <a:endParaRPr sz="1200" dirty="0">
              <a:solidFill>
                <a:schemeClr val="bg2">
                  <a:lumMod val="50000"/>
                </a:schemeClr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85800" lvl="0" indent="-304800" algn="ctr" rtl="0"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Char char="●"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highlight>
                  <a:schemeClr val="lt2"/>
                </a:highlight>
                <a:latin typeface="Arial"/>
                <a:ea typeface="Arial"/>
                <a:cs typeface="Arial"/>
                <a:sym typeface="Arial"/>
              </a:rPr>
              <a:t>вільний вибір видів діяльності;</a:t>
            </a:r>
            <a:endParaRPr sz="1200" dirty="0">
              <a:solidFill>
                <a:schemeClr val="bg2">
                  <a:lumMod val="50000"/>
                </a:schemeClr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85800" lvl="0" indent="-30480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Char char="●"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highlight>
                  <a:schemeClr val="lt2"/>
                </a:highlight>
                <a:latin typeface="Arial"/>
                <a:ea typeface="Arial"/>
                <a:cs typeface="Arial"/>
                <a:sym typeface="Arial"/>
              </a:rPr>
              <a:t>залучення на добровільних засадах до здійснення підприємницької діяльності майна та коштів юридичних осіб і громадян;</a:t>
            </a:r>
            <a:endParaRPr sz="1200" dirty="0">
              <a:solidFill>
                <a:schemeClr val="bg2">
                  <a:lumMod val="50000"/>
                </a:schemeClr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85800" lvl="0" indent="-30480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Char char="●"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highlight>
                  <a:schemeClr val="lt2"/>
                </a:highlight>
                <a:latin typeface="Arial"/>
                <a:ea typeface="Arial"/>
                <a:cs typeface="Arial"/>
                <a:sym typeface="Arial"/>
              </a:rPr>
              <a:t>самостійне формування програм діяльності та вибір постачальників і споживачів виробленої продукції, встановлення цін відповідно до законодавства;</a:t>
            </a:r>
            <a:endParaRPr sz="1200" dirty="0">
              <a:solidFill>
                <a:schemeClr val="bg2">
                  <a:lumMod val="50000"/>
                </a:schemeClr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85800" lvl="0" indent="-30480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Char char="●"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highlight>
                  <a:schemeClr val="lt2"/>
                </a:highlight>
                <a:latin typeface="Arial"/>
                <a:ea typeface="Arial"/>
                <a:cs typeface="Arial"/>
                <a:sym typeface="Arial"/>
              </a:rPr>
              <a:t>вільний найм працівників;</a:t>
            </a:r>
            <a:endParaRPr sz="1200" dirty="0">
              <a:solidFill>
                <a:schemeClr val="bg2">
                  <a:lumMod val="50000"/>
                </a:schemeClr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85800" lvl="0" indent="-30480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Char char="●"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highlight>
                  <a:schemeClr val="lt2"/>
                </a:highlight>
                <a:latin typeface="Arial"/>
                <a:ea typeface="Arial"/>
                <a:cs typeface="Arial"/>
                <a:sym typeface="Arial"/>
              </a:rPr>
              <a:t>залучення матеріально-технічних, фінансових, трудових, природних та інших ресурсів, використання яких не заборонено або не обмежено законодавством;</a:t>
            </a:r>
            <a:endParaRPr sz="1200" dirty="0">
              <a:solidFill>
                <a:schemeClr val="bg2">
                  <a:lumMod val="50000"/>
                </a:schemeClr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85800" lvl="0" indent="-30480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Char char="●"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highlight>
                  <a:schemeClr val="lt2"/>
                </a:highlight>
                <a:latin typeface="Arial"/>
                <a:ea typeface="Arial"/>
                <a:cs typeface="Arial"/>
                <a:sym typeface="Arial"/>
              </a:rPr>
              <a:t>вільне розпорядження прибутком, що залишається після внесення платежів, встановлених законодавством;</a:t>
            </a:r>
            <a:endParaRPr sz="1200" dirty="0">
              <a:solidFill>
                <a:schemeClr val="bg2">
                  <a:lumMod val="50000"/>
                </a:schemeClr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85800" lvl="0" indent="-30480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Char char="●"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highlight>
                  <a:schemeClr val="lt2"/>
                </a:highlight>
                <a:latin typeface="Arial"/>
                <a:ea typeface="Arial"/>
                <a:cs typeface="Arial"/>
                <a:sym typeface="Arial"/>
              </a:rPr>
              <a:t>самостійне здійснення підприємцем-юридичною особою зовнішньоекономічної діяльності, використання будь-яким підприємцем частки валютної виручки, що йому належить, на власний розсуд.</a:t>
            </a:r>
            <a:endParaRPr sz="1200" dirty="0">
              <a:solidFill>
                <a:schemeClr val="bg2">
                  <a:lumMod val="50000"/>
                </a:schemeClr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"/>
              </a:spcBef>
              <a:spcAft>
                <a:spcPts val="1600"/>
              </a:spcAft>
              <a:buNone/>
            </a:pPr>
            <a:endParaRPr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0"/>
          <p:cNvSpPr txBox="1">
            <a:spLocks noGrp="1"/>
          </p:cNvSpPr>
          <p:nvPr>
            <p:ph type="title"/>
          </p:nvPr>
        </p:nvSpPr>
        <p:spPr>
          <a:xfrm>
            <a:off x="574350" y="576900"/>
            <a:ext cx="2917200" cy="39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Види і форми підприємства класифікуються по ряду ознак: За сферами діяльності можна виділити 3 види:</a:t>
            </a:r>
            <a:endParaRPr/>
          </a:p>
        </p:txBody>
      </p:sp>
      <p:sp>
        <p:nvSpPr>
          <p:cNvPr id="405" name="Google Shape;405;p30"/>
          <p:cNvSpPr txBox="1">
            <a:spLocks noGrp="1"/>
          </p:cNvSpPr>
          <p:nvPr>
            <p:ph type="body" idx="1"/>
          </p:nvPr>
        </p:nvSpPr>
        <p:spPr>
          <a:xfrm>
            <a:off x="4276850" y="576900"/>
            <a:ext cx="4349100" cy="386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Підприємства, що діють у сфері матеріального виробництва та його великих підрозділів (будівництво, машинобудування) і нематеріального виробництва, відмітною ознакою якого є створення особливого продукту послуг (матеріальних послуг);</a:t>
            </a:r>
            <a:endParaRPr/>
          </a:p>
          <a:p>
            <a:pPr marL="6858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ru"/>
              <a:t>Підприємства, що займаються посередницькою діяльністю, завдання яких встановлення зв'язків і укладання контрактів між підприємствами ;</a:t>
            </a:r>
            <a:endParaRPr/>
          </a:p>
          <a:p>
            <a:pPr marL="6858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/>
              <a:t>Сфера нематеріального обслуговування (це невиробничі послуги, які є показниками рівня життя в країні: (торгівля) ;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1"/>
          <p:cNvSpPr txBox="1">
            <a:spLocks noGrp="1"/>
          </p:cNvSpPr>
          <p:nvPr>
            <p:ph type="title"/>
          </p:nvPr>
        </p:nvSpPr>
        <p:spPr>
          <a:xfrm>
            <a:off x="311725" y="653326"/>
            <a:ext cx="3706500" cy="33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0"/>
              <a:t>За кількістю видів виробленої продукції підприємства поділяються:</a:t>
            </a:r>
            <a:endParaRPr/>
          </a:p>
        </p:txBody>
      </p:sp>
      <p:sp>
        <p:nvSpPr>
          <p:cNvPr id="411" name="Google Shape;411;p31"/>
          <p:cNvSpPr txBox="1">
            <a:spLocks noGrp="1"/>
          </p:cNvSpPr>
          <p:nvPr>
            <p:ph type="body" idx="1"/>
          </p:nvPr>
        </p:nvSpPr>
        <p:spPr>
          <a:xfrm>
            <a:off x="4620575" y="653325"/>
            <a:ext cx="4211700" cy="374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/>
              <a:t>На спеціалізовані, що випускають обмежену кількість видів товарів і багатопрофільні, що виробляють різні товари у великому асортименті. у свою чергу, залежно від рівня спеціалізації виділяють підприємства з предметної, подетальної, технологічної та змішаної спеціалізацією .</a:t>
            </a:r>
            <a:endParaRPr/>
          </a:p>
          <a:p>
            <a:pPr marL="6858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/>
              <a:t>Предметна — виробництво готових до вживання товарів .</a:t>
            </a:r>
            <a:endParaRPr/>
          </a:p>
          <a:p>
            <a:pPr marL="6858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/>
              <a:t>Подетальна — випуск запасних деталей і частин .</a:t>
            </a:r>
            <a:endParaRPr/>
          </a:p>
          <a:p>
            <a:pPr marL="6858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/>
              <a:t>Технологічна — коли на підприємстві зосереджена певна стадія технічного процесу .</a:t>
            </a:r>
            <a:endParaRPr/>
          </a:p>
          <a:p>
            <a:pPr marL="6858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/>
              <a:t>Змішана — характеризується наявністю на підприємстві діяльності з предметної та технологічної спеціалізації.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За розміром: великі, середні, малі 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601</Words>
  <Application>Microsoft Office PowerPoint</Application>
  <PresentationFormat>Экран (16:9)</PresentationFormat>
  <Paragraphs>40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Maven Pro</vt:lpstr>
      <vt:lpstr>Georgia</vt:lpstr>
      <vt:lpstr>Nunito</vt:lpstr>
      <vt:lpstr>Momentum</vt:lpstr>
      <vt:lpstr>“ПІДПРИЄМНИЦТВО”</vt:lpstr>
      <vt:lpstr>ПІДПРИЄМЕЦЬ </vt:lpstr>
      <vt:lpstr>Приватні підприємці (також індивідуальні підприємці) —</vt:lpstr>
      <vt:lpstr>Суб'єкти підприємницької діяльності </vt:lpstr>
      <vt:lpstr>Підприємництво</vt:lpstr>
      <vt:lpstr>Ознаки і функції  підприємництва </vt:lpstr>
      <vt:lpstr>Принципи підприємництва </vt:lpstr>
      <vt:lpstr>Види і форми підприємства класифікуються по ряду ознак: За сферами діяльності можна виділити 3 види:</vt:lpstr>
      <vt:lpstr>За кількістю видів виробленої продукції підприємства поділяються: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“ПІДПРИЄМНИЦТВО”</dc:title>
  <dc:creator>7</dc:creator>
  <cp:lastModifiedBy>7</cp:lastModifiedBy>
  <cp:revision>1</cp:revision>
  <dcterms:modified xsi:type="dcterms:W3CDTF">2020-04-09T11:42:06Z</dcterms:modified>
</cp:coreProperties>
</file>