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7" r:id="rId3"/>
    <p:sldId id="290" r:id="rId4"/>
    <p:sldId id="313" r:id="rId5"/>
    <p:sldId id="314" r:id="rId6"/>
    <p:sldId id="259" r:id="rId7"/>
    <p:sldId id="286" r:id="rId8"/>
    <p:sldId id="307" r:id="rId9"/>
    <p:sldId id="308" r:id="rId10"/>
    <p:sldId id="293" r:id="rId11"/>
    <p:sldId id="285" r:id="rId12"/>
    <p:sldId id="258" r:id="rId13"/>
    <p:sldId id="310" r:id="rId14"/>
    <p:sldId id="315" r:id="rId15"/>
    <p:sldId id="270" r:id="rId16"/>
    <p:sldId id="294" r:id="rId17"/>
    <p:sldId id="295" r:id="rId18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FF"/>
    <a:srgbClr val="0033CC"/>
    <a:srgbClr val="33CC33"/>
    <a:srgbClr val="FF0066"/>
    <a:srgbClr val="E2F3FE"/>
    <a:srgbClr val="66FF33"/>
    <a:srgbClr val="0F1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3" autoAdjust="0"/>
    <p:restoredTop sz="94660"/>
  </p:normalViewPr>
  <p:slideViewPr>
    <p:cSldViewPr>
      <p:cViewPr>
        <p:scale>
          <a:sx n="72" d="100"/>
          <a:sy n="72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A496-F7D2-4954-804D-F5EF44CBE3B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D0AD2-8933-422B-B579-100E8FAC0A1F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E0D90-AE20-4579-86F2-D410B48CF287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EBB6E-1A19-4FA6-B8C7-ABC165BFE0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65D0E-F361-4A7E-9535-EA0E53B262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C43D8-3F78-41DB-86C5-69B5441D97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4DB5F-EFBB-485D-A5CF-CF7F0B1687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4AFA9-62CF-4F10-9E00-E848429DB5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88DA1-6869-4C86-A249-C3768183F5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87F46-547F-4DF0-B081-7CB17A18E7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031F2-C1B3-4955-8AA0-15515B8D58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24EB0-7AD5-4135-9DCC-D017E29CB21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DEDE-B25F-43B6-8BD2-5FB7248C8A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D6288-37A7-4677-84C1-33DD81AE6D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25B8C-A5EF-4FE8-B5EC-D03768DF76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278D8-FF84-4FFF-8021-6C35729FE021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64690-626D-43C1-9927-F80748931304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BA993-8ACA-491D-A7EB-8357ADC95A4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256E6-1BDE-440E-9596-81325B030AA6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4F22C-9740-4E87-A599-0AB8A53544EA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52833-D6B5-4F4D-A496-4E89E4C2883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1D1B1-C6B6-4630-9FAC-7B17A2619F8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28AB55-8AEC-4243-9106-E420D0BFF9BB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BE0E08-B08A-419C-A775-978EEF6E481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2;&#1086;&#1080;%20&#1076;&#1086;&#1082;&#1091;&#1084;&#1077;&#1085;&#1090;&#1099;\&#1052;&#1086;&#1103;%20&#1084;&#1091;&#1079;&#1099;&#1082;&#1072;\&#1056;&#1080;&#1085;&#1075;&#1090;&#1086;&#1085;&#1080;\&#1047;&#1040;&#1057;&#1058;&#1040;&#1042;&#1050;&#1040;%20%20Music15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1331913" y="277813"/>
            <a:ext cx="5851525" cy="270033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uk-UA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6600FF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Загальна</a:t>
            </a:r>
          </a:p>
          <a:p>
            <a:pPr algn="ctr"/>
            <a:r>
              <a:rPr lang="uk-UA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6600FF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характеристка</a:t>
            </a:r>
          </a:p>
          <a:p>
            <a:pPr algn="ctr"/>
            <a:r>
              <a:rPr lang="uk-UA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6600FF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грибів</a:t>
            </a:r>
          </a:p>
        </p:txBody>
      </p:sp>
      <p:pic>
        <p:nvPicPr>
          <p:cNvPr id="6" name="ЗАСТАВКА  Music1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91520" y="62341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14400" y="4876800"/>
            <a:ext cx="7391400" cy="1373188"/>
          </a:xfrm>
          <a:prstGeom prst="rect">
            <a:avLst/>
          </a:prstGeom>
          <a:solidFill>
            <a:srgbClr val="122412">
              <a:alpha val="6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>
                <a:solidFill>
                  <a:schemeClr val="bg1"/>
                </a:solidFill>
              </a:rPr>
              <a:t>Мікориза</a:t>
            </a:r>
            <a:r>
              <a:rPr lang="uk-UA" sz="2800">
                <a:solidFill>
                  <a:schemeClr val="bg1"/>
                </a:solidFill>
              </a:rPr>
              <a:t> —  взаємовигідне утворення, що виникає внаслідок проникнення гіфів гриба у тканини коренів рослин.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1447800" y="4648200"/>
            <a:ext cx="685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46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55261C"/>
                    </a:gs>
                    <a:gs pos="6000">
                      <a:srgbClr val="EBDAD4"/>
                    </a:gs>
                    <a:gs pos="28999">
                      <a:srgbClr val="C0524E"/>
                    </a:gs>
                    <a:gs pos="42000">
                      <a:srgbClr val="80302D"/>
                    </a:gs>
                    <a:gs pos="44000">
                      <a:srgbClr val="9C6563"/>
                    </a:gs>
                    <a:gs pos="48000">
                      <a:srgbClr val="FFFFFF"/>
                    </a:gs>
                    <a:gs pos="78999">
                      <a:srgbClr val="83A7C3"/>
                    </a:gs>
                    <a:gs pos="87000">
                      <a:srgbClr val="768FB9"/>
                    </a:gs>
                    <a:gs pos="92000">
                      <a:srgbClr val="83A7C3"/>
                    </a:gs>
                    <a:gs pos="100000">
                      <a:srgbClr val="DCEBF5"/>
                    </a:gs>
                  </a:gsLst>
                  <a:lin ang="5400000" scaled="1"/>
                </a:gradFill>
                <a:latin typeface="Arial"/>
                <a:cs typeface="Arial"/>
              </a:rPr>
              <a:t>Грибниця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86000" y="381000"/>
            <a:ext cx="5029200" cy="457200"/>
          </a:xfrm>
          <a:prstGeom prst="rect">
            <a:avLst/>
          </a:prstGeom>
          <a:solidFill>
            <a:srgbClr val="293B3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chemeClr val="bg1"/>
                </a:solidFill>
              </a:rPr>
              <a:t>Гриби вивчає наука</a:t>
            </a:r>
            <a:r>
              <a:rPr lang="uk-UA" sz="2400" b="1">
                <a:solidFill>
                  <a:schemeClr val="bg1"/>
                </a:solidFill>
              </a:rPr>
              <a:t> мікологія.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95400" y="6096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  Грибницю ще називають </a:t>
            </a:r>
            <a:r>
              <a:rPr lang="uk-UA" sz="2800" i="1">
                <a:solidFill>
                  <a:srgbClr val="FF0066"/>
                </a:solidFill>
              </a:rPr>
              <a:t>міцелієм</a:t>
            </a:r>
            <a:r>
              <a:rPr lang="ru-RU" sz="2800" i="1"/>
              <a:t>.</a:t>
            </a:r>
            <a:r>
              <a:rPr lang="ru-RU" sz="2800"/>
              <a:t> Це </a:t>
            </a:r>
            <a:r>
              <a:rPr lang="ru-RU" sz="2800" i="1"/>
              <a:t> </a:t>
            </a:r>
            <a:r>
              <a:rPr lang="ru-RU" sz="2800"/>
              <a:t>система розгалужених мікроскопічних ниток, що знаходяться в грунті. Такі нитки називаються </a:t>
            </a:r>
            <a:r>
              <a:rPr lang="ru-RU" sz="2800">
                <a:solidFill>
                  <a:srgbClr val="FF0066"/>
                </a:solidFill>
              </a:rPr>
              <a:t>гіфами.</a:t>
            </a:r>
          </a:p>
        </p:txBody>
      </p:sp>
      <p:pic>
        <p:nvPicPr>
          <p:cNvPr id="61446" name="Picture 6" descr="гіфи грибі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4114800" cy="2381250"/>
          </a:xfrm>
          <a:prstGeom prst="rect">
            <a:avLst/>
          </a:prstGeom>
          <a:noFill/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0" y="1447800"/>
            <a:ext cx="91440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   Клітини гіф  вкриті щільною клітинною оболонкою, основу якої складає нерозчинна у воді та хімічно стійка речовина ─ </a:t>
            </a:r>
            <a:r>
              <a:rPr lang="ru-RU" sz="2800">
                <a:solidFill>
                  <a:srgbClr val="FF0066"/>
                </a:solidFill>
              </a:rPr>
              <a:t>хітин.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0" y="2895600"/>
            <a:ext cx="91440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    У вакуолі  міститься клітинний сік, краплини  олії та запаси вуглеводу </a:t>
            </a:r>
            <a:r>
              <a:rPr lang="ru-RU" sz="2800">
                <a:solidFill>
                  <a:srgbClr val="FF0066"/>
                </a:solidFill>
              </a:rPr>
              <a:t>глікогену, </a:t>
            </a:r>
            <a:r>
              <a:rPr lang="ru-RU" sz="2800"/>
              <a:t>який є не тільки у грибів, але й у тварин та людини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іваіп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9625"/>
            <a:ext cx="3267075" cy="2703513"/>
          </a:xfrm>
          <a:prstGeom prst="rect">
            <a:avLst/>
          </a:prstGeom>
          <a:noFill/>
        </p:spPr>
      </p:pic>
      <p:pic>
        <p:nvPicPr>
          <p:cNvPr id="69639" name="Picture 7" descr="аптвап"/>
          <p:cNvPicPr>
            <a:picLocks noChangeAspect="1" noChangeArrowheads="1"/>
          </p:cNvPicPr>
          <p:nvPr/>
        </p:nvPicPr>
        <p:blipFill>
          <a:blip r:embed="rId3" cstate="print"/>
          <a:srcRect r="42233" b="17690"/>
          <a:stretch>
            <a:fillRect/>
          </a:stretch>
        </p:blipFill>
        <p:spPr bwMode="auto">
          <a:xfrm>
            <a:off x="6462713" y="2259013"/>
            <a:ext cx="2249487" cy="2366962"/>
          </a:xfrm>
          <a:prstGeom prst="rect">
            <a:avLst/>
          </a:prstGeom>
          <a:noFill/>
        </p:spPr>
      </p:pic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0" y="819150"/>
            <a:ext cx="9144000" cy="1187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Від </a:t>
            </a:r>
            <a:r>
              <a:rPr lang="uk-UA" sz="2400">
                <a:solidFill>
                  <a:srgbClr val="33CC33"/>
                </a:solidFill>
              </a:rPr>
              <a:t>рослин</a:t>
            </a:r>
            <a:r>
              <a:rPr lang="uk-UA" sz="2400"/>
              <a:t> гриби відрізняються </a:t>
            </a:r>
            <a:r>
              <a:rPr lang="uk-UA" sz="2400">
                <a:solidFill>
                  <a:srgbClr val="FF0066"/>
                </a:solidFill>
              </a:rPr>
              <a:t>гетеротрофним живленням,</a:t>
            </a:r>
            <a:r>
              <a:rPr lang="uk-UA" sz="2400"/>
              <a:t> тобто живленням готовими органічними речовинами.  </a:t>
            </a:r>
            <a:r>
              <a:rPr lang="uk-UA" sz="2400">
                <a:solidFill>
                  <a:srgbClr val="FF0066"/>
                </a:solidFill>
              </a:rPr>
              <a:t> </a:t>
            </a:r>
            <a:r>
              <a:rPr lang="uk-UA" sz="2400"/>
              <a:t>Відсутністю</a:t>
            </a:r>
            <a:r>
              <a:rPr lang="uk-UA" sz="2400">
                <a:solidFill>
                  <a:srgbClr val="FF0066"/>
                </a:solidFill>
              </a:rPr>
              <a:t> хлоропластів </a:t>
            </a:r>
            <a:r>
              <a:rPr lang="uk-UA" sz="2400"/>
              <a:t>і нездатністю до</a:t>
            </a:r>
            <a:r>
              <a:rPr lang="uk-UA" sz="2400">
                <a:solidFill>
                  <a:srgbClr val="FF0066"/>
                </a:solidFill>
              </a:rPr>
              <a:t> фотосинтезу</a:t>
            </a:r>
            <a:endParaRPr lang="ru-RU" sz="2400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296863" y="4824413"/>
            <a:ext cx="8370887" cy="1800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Від </a:t>
            </a:r>
            <a:r>
              <a:rPr lang="uk-UA" sz="2800">
                <a:solidFill>
                  <a:srgbClr val="0033CC"/>
                </a:solidFill>
              </a:rPr>
              <a:t>тварин</a:t>
            </a:r>
            <a:r>
              <a:rPr lang="uk-UA" sz="2800"/>
              <a:t> гриби відрізняються </a:t>
            </a:r>
            <a:r>
              <a:rPr lang="uk-UA" sz="2800">
                <a:solidFill>
                  <a:srgbClr val="FF0066"/>
                </a:solidFill>
              </a:rPr>
              <a:t> способом поглинання поживних речовин, </a:t>
            </a:r>
            <a:r>
              <a:rPr lang="uk-UA" sz="2800"/>
              <a:t>яке здійснюється лише шляхом</a:t>
            </a:r>
            <a:r>
              <a:rPr lang="uk-UA" sz="2800">
                <a:solidFill>
                  <a:srgbClr val="FF0066"/>
                </a:solidFill>
              </a:rPr>
              <a:t> всмоктуванням. </a:t>
            </a:r>
            <a:r>
              <a:rPr lang="uk-UA" sz="2800"/>
              <a:t>До поглиннання </a:t>
            </a:r>
            <a:r>
              <a:rPr lang="uk-UA" sz="2800">
                <a:solidFill>
                  <a:srgbClr val="FF0066"/>
                </a:solidFill>
              </a:rPr>
              <a:t>нерозчинених</a:t>
            </a:r>
            <a:r>
              <a:rPr lang="uk-UA" sz="2800"/>
              <a:t> шматочків їжі  гриби нездатні.</a:t>
            </a:r>
            <a:endParaRPr lang="ru-RU" sz="2800"/>
          </a:p>
        </p:txBody>
      </p:sp>
      <p:pic>
        <p:nvPicPr>
          <p:cNvPr id="69643" name="Picture 11" descr="w_6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6338" y="2214563"/>
            <a:ext cx="2270125" cy="2349500"/>
          </a:xfrm>
          <a:prstGeom prst="rect">
            <a:avLst/>
          </a:prstGeom>
          <a:noFill/>
        </p:spPr>
      </p:pic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206375" y="188913"/>
            <a:ext cx="8640763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Чим відрізняються гриби від </a:t>
            </a:r>
            <a:r>
              <a:rPr lang="uk-UA" sz="2800">
                <a:solidFill>
                  <a:srgbClr val="00CC00"/>
                </a:solidFill>
              </a:rPr>
              <a:t>рослин</a:t>
            </a:r>
            <a:r>
              <a:rPr lang="uk-UA" sz="2800"/>
              <a:t> та </a:t>
            </a:r>
            <a:r>
              <a:rPr lang="uk-UA" sz="2800">
                <a:solidFill>
                  <a:srgbClr val="0033CC"/>
                </a:solidFill>
              </a:rPr>
              <a:t>тварин</a:t>
            </a:r>
            <a:endParaRPr lang="ru-RU" sz="28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0" grpId="1" animBg="1"/>
      <p:bldP spid="696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1150938" y="638175"/>
            <a:ext cx="72390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46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55261C"/>
                    </a:gs>
                    <a:gs pos="6000">
                      <a:srgbClr val="EBDAD4"/>
                    </a:gs>
                    <a:gs pos="28999">
                      <a:srgbClr val="C0524E"/>
                    </a:gs>
                    <a:gs pos="42000">
                      <a:srgbClr val="80302D"/>
                    </a:gs>
                    <a:gs pos="44000">
                      <a:srgbClr val="9C6563"/>
                    </a:gs>
                    <a:gs pos="48000">
                      <a:srgbClr val="FFFFFF"/>
                    </a:gs>
                    <a:gs pos="78999">
                      <a:srgbClr val="83A7C3"/>
                    </a:gs>
                    <a:gs pos="87000">
                      <a:srgbClr val="768FB9"/>
                    </a:gs>
                    <a:gs pos="92000">
                      <a:srgbClr val="83A7C3"/>
                    </a:gs>
                    <a:gs pos="100000">
                      <a:srgbClr val="DCEBF5"/>
                    </a:gs>
                  </a:gsLst>
                  <a:lin ang="5400000" scaled="1"/>
                </a:gradFill>
                <a:latin typeface="Arial"/>
                <a:cs typeface="Arial"/>
              </a:rPr>
              <a:t>Плодове тіло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66738" y="4959350"/>
            <a:ext cx="8054975" cy="1373188"/>
          </a:xfrm>
          <a:prstGeom prst="rect">
            <a:avLst/>
          </a:prstGeom>
          <a:solidFill>
            <a:srgbClr val="0F150D">
              <a:alpha val="75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Гіфи грибів дуже щільно переплітаються та утворюють </a:t>
            </a:r>
            <a:r>
              <a:rPr lang="uk-UA" sz="2800">
                <a:solidFill>
                  <a:srgbClr val="FF0066"/>
                </a:solidFill>
              </a:rPr>
              <a:t>плодове тіло</a:t>
            </a:r>
            <a:r>
              <a:rPr lang="uk-UA" sz="2800">
                <a:solidFill>
                  <a:schemeClr val="bg1"/>
                </a:solidFill>
              </a:rPr>
              <a:t> в якому розвиваються </a:t>
            </a:r>
            <a:r>
              <a:rPr lang="uk-UA" sz="2800">
                <a:solidFill>
                  <a:srgbClr val="FF0066"/>
                </a:solidFill>
              </a:rPr>
              <a:t>органи споронощення</a:t>
            </a:r>
            <a:r>
              <a:rPr lang="uk-UA" sz="2800">
                <a:solidFill>
                  <a:schemeClr val="bg1"/>
                </a:solidFill>
              </a:rPr>
              <a:t> і утворюються </a:t>
            </a:r>
            <a:r>
              <a:rPr lang="uk-UA" sz="2800">
                <a:solidFill>
                  <a:srgbClr val="FF0066"/>
                </a:solidFill>
              </a:rPr>
              <a:t>спори</a:t>
            </a:r>
            <a:r>
              <a:rPr lang="uk-UA" sz="2800">
                <a:solidFill>
                  <a:schemeClr val="bg1"/>
                </a:solidFill>
              </a:rPr>
              <a:t> </a:t>
            </a:r>
            <a:endParaRPr lang="ru-R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 descr="смитс"/>
          <p:cNvPicPr>
            <a:picLocks noChangeAspect="1" noChangeArrowheads="1"/>
          </p:cNvPicPr>
          <p:nvPr/>
        </p:nvPicPr>
        <p:blipFill>
          <a:blip r:embed="rId3"/>
          <a:srcRect l="30798" t="6319" r="16528" b="46675"/>
          <a:stretch>
            <a:fillRect/>
          </a:stretch>
        </p:blipFill>
        <p:spPr bwMode="auto">
          <a:xfrm>
            <a:off x="0" y="0"/>
            <a:ext cx="3762375" cy="2922588"/>
          </a:xfrm>
          <a:prstGeom prst="rect">
            <a:avLst/>
          </a:prstGeom>
          <a:noFill/>
        </p:spPr>
      </p:pic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132138" y="1808163"/>
            <a:ext cx="6011862" cy="946150"/>
          </a:xfrm>
          <a:prstGeom prst="rect">
            <a:avLst/>
          </a:prstGeom>
          <a:solidFill>
            <a:srgbClr val="0F150D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Те, що  ми бачимо, зазирнувши під шапку, називається </a:t>
            </a:r>
            <a:r>
              <a:rPr lang="uk-UA" sz="2800">
                <a:solidFill>
                  <a:srgbClr val="66FF33"/>
                </a:solidFill>
              </a:rPr>
              <a:t>гіменофор</a:t>
            </a:r>
            <a:endParaRPr lang="ru-RU" sz="2800">
              <a:solidFill>
                <a:srgbClr val="66FF33"/>
              </a:solidFill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762375" y="277813"/>
            <a:ext cx="5381625" cy="946150"/>
          </a:xfrm>
          <a:prstGeom prst="rect">
            <a:avLst/>
          </a:prstGeom>
          <a:solidFill>
            <a:srgbClr val="0F150D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Те, що ми називаємо </a:t>
            </a:r>
            <a:r>
              <a:rPr lang="en-US" sz="2800">
                <a:solidFill>
                  <a:schemeClr val="bg1"/>
                </a:solidFill>
              </a:rPr>
              <a:t>"</a:t>
            </a:r>
            <a:r>
              <a:rPr lang="uk-UA" sz="2800">
                <a:solidFill>
                  <a:schemeClr val="bg1"/>
                </a:solidFill>
              </a:rPr>
              <a:t>грибом</a:t>
            </a:r>
            <a:r>
              <a:rPr lang="en-US" sz="2800">
                <a:solidFill>
                  <a:schemeClr val="bg1"/>
                </a:solidFill>
              </a:rPr>
              <a:t>"</a:t>
            </a:r>
            <a:r>
              <a:rPr lang="uk-UA" sz="2800">
                <a:solidFill>
                  <a:schemeClr val="bg1"/>
                </a:solidFill>
              </a:rPr>
              <a:t>, являється </a:t>
            </a:r>
            <a:r>
              <a:rPr lang="uk-UA" sz="2800">
                <a:solidFill>
                  <a:srgbClr val="66FF33"/>
                </a:solidFill>
              </a:rPr>
              <a:t>плодовим тілом</a:t>
            </a:r>
            <a:endParaRPr lang="ru-RU" sz="2800">
              <a:solidFill>
                <a:srgbClr val="66FF33"/>
              </a:solidFill>
            </a:endParaRPr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2951163" y="1089025"/>
            <a:ext cx="1441450" cy="809625"/>
          </a:xfrm>
          <a:prstGeom prst="leftArrow">
            <a:avLst>
              <a:gd name="adj1" fmla="val 50000"/>
              <a:gd name="adj2" fmla="val 4451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/>
              <a:t>Шапка</a:t>
            </a:r>
            <a:endParaRPr lang="ru-RU" sz="2400"/>
          </a:p>
        </p:txBody>
      </p:sp>
      <p:sp>
        <p:nvSpPr>
          <p:cNvPr id="45069" name="AutoShape 13"/>
          <p:cNvSpPr>
            <a:spLocks noChangeArrowheads="1"/>
          </p:cNvSpPr>
          <p:nvPr/>
        </p:nvSpPr>
        <p:spPr bwMode="auto">
          <a:xfrm flipH="1">
            <a:off x="161925" y="1719263"/>
            <a:ext cx="1368425" cy="720725"/>
          </a:xfrm>
          <a:prstGeom prst="leftArrow">
            <a:avLst>
              <a:gd name="adj1" fmla="val 50000"/>
              <a:gd name="adj2" fmla="val 474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/>
              <a:t> </a:t>
            </a:r>
            <a:r>
              <a:rPr lang="uk-UA" sz="2400"/>
              <a:t>Ніжка</a:t>
            </a:r>
            <a:endParaRPr lang="ru-RU" sz="2400"/>
          </a:p>
        </p:txBody>
      </p:sp>
      <p:sp>
        <p:nvSpPr>
          <p:cNvPr id="45070" name="Rectangle 14" descr="2014-11-05 18 45 23"/>
          <p:cNvSpPr>
            <a:spLocks noChangeArrowheads="1"/>
          </p:cNvSpPr>
          <p:nvPr/>
        </p:nvSpPr>
        <p:spPr bwMode="auto">
          <a:xfrm>
            <a:off x="5111750" y="3159125"/>
            <a:ext cx="3330575" cy="2879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45071" name="Rectangle 15" descr="2014-11-05 18 45 39"/>
          <p:cNvSpPr>
            <a:spLocks noChangeArrowheads="1"/>
          </p:cNvSpPr>
          <p:nvPr/>
        </p:nvSpPr>
        <p:spPr bwMode="auto">
          <a:xfrm>
            <a:off x="431800" y="3249613"/>
            <a:ext cx="3330575" cy="278923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250825" y="6129338"/>
            <a:ext cx="4049713" cy="457200"/>
          </a:xfrm>
          <a:prstGeom prst="rect">
            <a:avLst/>
          </a:prstGeom>
          <a:solidFill>
            <a:srgbClr val="0F150D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rgbClr val="66FF33"/>
                </a:solidFill>
              </a:rPr>
              <a:t>Пластинчастий гіменофор</a:t>
            </a:r>
            <a:endParaRPr lang="ru-RU" sz="2400">
              <a:solidFill>
                <a:srgbClr val="66FF33"/>
              </a:solidFill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932363" y="6129338"/>
            <a:ext cx="3690937" cy="457200"/>
          </a:xfrm>
          <a:prstGeom prst="rect">
            <a:avLst/>
          </a:prstGeom>
          <a:solidFill>
            <a:srgbClr val="0F150D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rgbClr val="66FF33"/>
                </a:solidFill>
              </a:rPr>
              <a:t> Трубчастий гіменофор</a:t>
            </a:r>
            <a:endParaRPr lang="ru-RU" sz="2400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  <p:bldP spid="45066" grpId="0" animBg="1"/>
      <p:bldP spid="45067" grpId="0" animBg="1"/>
      <p:bldP spid="45069" grpId="0" animBg="1"/>
      <p:bldP spid="45070" grpId="0" animBg="1"/>
      <p:bldP spid="45071" grpId="0" animBg="1"/>
      <p:bldP spid="45072" grpId="0" animBg="1"/>
      <p:bldP spid="450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227263"/>
          </a:xfrm>
          <a:prstGeom prst="rect">
            <a:avLst/>
          </a:prstGeom>
          <a:solidFill>
            <a:srgbClr val="0F150D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 В плодовому тілі утворюються спори. При дозріванні вони висипаються. Їх підхоплює вітер і розносить по лісі. Потрапивши  в сприятливі умови спора проростає в грибницю. Через деякий час зявляться плодові тіла.</a:t>
            </a:r>
            <a:endParaRPr lang="ru-RU" sz="2800">
              <a:solidFill>
                <a:srgbClr val="66FF33"/>
              </a:solidFill>
            </a:endParaRPr>
          </a:p>
        </p:txBody>
      </p:sp>
      <p:sp>
        <p:nvSpPr>
          <p:cNvPr id="46086" name="Rectangle 6" descr="2014-11-05 18 33 37"/>
          <p:cNvSpPr>
            <a:spLocks noChangeArrowheads="1"/>
          </p:cNvSpPr>
          <p:nvPr/>
        </p:nvSpPr>
        <p:spPr bwMode="auto">
          <a:xfrm>
            <a:off x="520700" y="2438400"/>
            <a:ext cx="3781425" cy="3781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46087" name="Rectangle 7" descr="2014-11-05 18 34 24"/>
          <p:cNvSpPr>
            <a:spLocks noChangeArrowheads="1"/>
          </p:cNvSpPr>
          <p:nvPr/>
        </p:nvSpPr>
        <p:spPr bwMode="auto">
          <a:xfrm>
            <a:off x="4032250" y="2798763"/>
            <a:ext cx="3870325" cy="38719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  <p:bldP spid="460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685800" y="3886200"/>
            <a:ext cx="76200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8F2"/>
                    </a:gs>
                    <a:gs pos="100000">
                      <a:srgbClr val="00FE00"/>
                    </a:gs>
                  </a:gsLst>
                  <a:lin ang="5400000" scaled="1"/>
                </a:gradFill>
                <a:latin typeface="Arial Black"/>
              </a:rPr>
              <a:t>Живлення</a:t>
            </a:r>
          </a:p>
          <a:p>
            <a:pPr algn="ctr"/>
            <a:r>
              <a:rPr lang="uk-UA" sz="4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8F2"/>
                    </a:gs>
                    <a:gs pos="100000">
                      <a:srgbClr val="00FE00"/>
                    </a:gs>
                  </a:gsLst>
                  <a:lin ang="5400000" scaled="1"/>
                </a:gradFill>
                <a:latin typeface="Arial Black"/>
              </a:rPr>
              <a:t>грибів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209800" y="304800"/>
            <a:ext cx="5029200" cy="457200"/>
          </a:xfrm>
          <a:prstGeom prst="rect">
            <a:avLst/>
          </a:prstGeom>
          <a:solidFill>
            <a:srgbClr val="293B30">
              <a:alpha val="9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chemeClr val="bg1"/>
                </a:solidFill>
              </a:rPr>
              <a:t>Гриби вивчає наука</a:t>
            </a:r>
            <a:r>
              <a:rPr lang="uk-UA" sz="2400" b="1">
                <a:solidFill>
                  <a:schemeClr val="bg1"/>
                </a:solidFill>
              </a:rPr>
              <a:t> мікологія.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2014-11-05 22 42 17"/>
          <p:cNvPicPr>
            <a:picLocks noChangeAspect="1" noChangeArrowheads="1"/>
          </p:cNvPicPr>
          <p:nvPr/>
        </p:nvPicPr>
        <p:blipFill>
          <a:blip r:embed="rId2"/>
          <a:srcRect l="22034"/>
          <a:stretch>
            <a:fillRect/>
          </a:stretch>
        </p:blipFill>
        <p:spPr bwMode="auto">
          <a:xfrm>
            <a:off x="0" y="609600"/>
            <a:ext cx="3505200" cy="4114800"/>
          </a:xfrm>
          <a:prstGeom prst="rect">
            <a:avLst/>
          </a:prstGeom>
          <a:noFill/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rgbClr val="E1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   Гриби  живляться розчиненими </a:t>
            </a:r>
            <a:r>
              <a:rPr lang="uk-UA" sz="2400">
                <a:solidFill>
                  <a:srgbClr val="FF3399"/>
                </a:solidFill>
              </a:rPr>
              <a:t>органічними речовинами</a:t>
            </a:r>
            <a:r>
              <a:rPr lang="uk-UA" sz="2400"/>
              <a:t>, поглинаючи їх шляхом </a:t>
            </a:r>
            <a:r>
              <a:rPr lang="uk-UA" sz="2400">
                <a:solidFill>
                  <a:srgbClr val="FF3399"/>
                </a:solidFill>
              </a:rPr>
              <a:t>всмоктування</a:t>
            </a:r>
            <a:r>
              <a:rPr lang="uk-UA" sz="2400"/>
              <a:t> всією поверхнею тіла</a:t>
            </a:r>
            <a:endParaRPr lang="ru-RU" sz="2400"/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>
            <a:off x="2209800" y="1752600"/>
            <a:ext cx="2133600" cy="838200"/>
          </a:xfrm>
          <a:prstGeom prst="rightArrow">
            <a:avLst>
              <a:gd name="adj1" fmla="val 68185"/>
              <a:gd name="adj2" fmla="val 65263"/>
            </a:avLst>
          </a:prstGeom>
          <a:solidFill>
            <a:srgbClr val="FFD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/>
              <a:t>ферменти</a:t>
            </a:r>
            <a:endParaRPr lang="ru-RU" sz="2800"/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 rot="5400000">
            <a:off x="4267200" y="1447800"/>
            <a:ext cx="1219200" cy="6858000"/>
          </a:xfrm>
          <a:prstGeom prst="curvedLeftArrow">
            <a:avLst>
              <a:gd name="adj1" fmla="val 115625"/>
              <a:gd name="adj2" fmla="val 208281"/>
              <a:gd name="adj3" fmla="val 34769"/>
            </a:avLst>
          </a:prstGeom>
          <a:solidFill>
            <a:srgbClr val="F7A7E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648200" y="1524000"/>
            <a:ext cx="4114800" cy="822325"/>
          </a:xfrm>
          <a:prstGeom prst="rect">
            <a:avLst/>
          </a:prstGeom>
          <a:solidFill>
            <a:srgbClr val="E1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Складні органічні речовини (складні вуглеводи, білки)</a:t>
            </a:r>
            <a:endParaRPr lang="ru-RU" sz="2400"/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533400" y="3200400"/>
            <a:ext cx="2133600" cy="838200"/>
          </a:xfrm>
          <a:prstGeom prst="upArrowCallout">
            <a:avLst>
              <a:gd name="adj1" fmla="val 63636"/>
              <a:gd name="adj2" fmla="val 63636"/>
              <a:gd name="adj3" fmla="val 16667"/>
              <a:gd name="adj4" fmla="val 66667"/>
            </a:avLst>
          </a:prstGeom>
          <a:solidFill>
            <a:srgbClr val="F8FDB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/>
              <a:t>всмоктування</a:t>
            </a:r>
            <a:endParaRPr lang="ru-RU" sz="2400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514600" y="5638800"/>
            <a:ext cx="5334000" cy="884238"/>
          </a:xfrm>
          <a:prstGeom prst="rect">
            <a:avLst/>
          </a:prstGeom>
          <a:solidFill>
            <a:srgbClr val="E1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</a:t>
            </a:r>
            <a:r>
              <a:rPr lang="uk-UA" sz="2400"/>
              <a:t>Розчинені прості органічні сполуки (прості цукри, амінокислоти)</a:t>
            </a:r>
            <a:endParaRPr lang="ru-RU" sz="2400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4572000" y="2590800"/>
            <a:ext cx="4191000" cy="1614488"/>
          </a:xfrm>
          <a:prstGeom prst="rect">
            <a:avLst/>
          </a:prstGeom>
          <a:solidFill>
            <a:srgbClr val="E1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rgbClr val="FF3399"/>
                </a:solidFill>
              </a:rPr>
              <a:t> </a:t>
            </a:r>
            <a:r>
              <a:rPr lang="uk-UA" sz="2400">
                <a:solidFill>
                  <a:srgbClr val="FF3399"/>
                </a:solidFill>
              </a:rPr>
              <a:t> Ферменти</a:t>
            </a:r>
            <a:r>
              <a:rPr lang="uk-UA" sz="2400"/>
              <a:t> здійснюють </a:t>
            </a:r>
            <a:r>
              <a:rPr lang="uk-UA" sz="2400" i="1">
                <a:solidFill>
                  <a:srgbClr val="FF3399"/>
                </a:solidFill>
              </a:rPr>
              <a:t>позаклітинне травлення</a:t>
            </a:r>
            <a:r>
              <a:rPr lang="uk-UA" sz="2400"/>
              <a:t>: </a:t>
            </a:r>
            <a:br>
              <a:rPr lang="uk-UA" sz="2400"/>
            </a:br>
            <a:r>
              <a:rPr lang="uk-UA" sz="2400"/>
              <a:t>вони розкладають складні органічні сполуки на прості</a:t>
            </a:r>
            <a:endParaRPr lang="ru-RU" sz="240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  <p:bldP spid="66566" grpId="0" animBg="1"/>
      <p:bldP spid="66567" grpId="0" animBg="1"/>
      <p:bldP spid="66568" grpId="0" animBg="1"/>
      <p:bldP spid="665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blackWhite">
          <a:xfrm>
            <a:off x="0" y="4876808"/>
            <a:ext cx="9144000" cy="11509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366FF"/>
              </a:gs>
              <a:gs pos="50000">
                <a:srgbClr val="3366FF">
                  <a:gamma/>
                  <a:shade val="27451"/>
                  <a:invGamma/>
                </a:srgbClr>
              </a:gs>
              <a:gs pos="100000">
                <a:srgbClr val="3366FF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2800">
                <a:solidFill>
                  <a:srgbClr val="DBF7FD"/>
                </a:solidFill>
                <a:latin typeface="Verdana" pitchFamily="34" charset="0"/>
              </a:rPr>
              <a:t>Клітина гіфи виділяє ферменти</a:t>
            </a:r>
            <a:endParaRPr lang="en-US" sz="2800">
              <a:solidFill>
                <a:srgbClr val="DBF7FD"/>
              </a:solidFill>
              <a:latin typeface="Verdana" pitchFamily="34" charset="0"/>
            </a:endParaRP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gray">
          <a:xfrm rot="5415571" flipH="1">
            <a:off x="573088" y="2551112"/>
            <a:ext cx="668338" cy="1052513"/>
          </a:xfrm>
          <a:prstGeom prst="homePlate">
            <a:avLst>
              <a:gd name="adj" fmla="val 100000"/>
            </a:avLst>
          </a:prstGeom>
          <a:solidFill>
            <a:srgbClr val="FF3399"/>
          </a:solidFill>
          <a:ln w="9525" algn="ctr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uk-UA" sz="3200"/>
              <a:t>м</a:t>
            </a:r>
            <a:endParaRPr lang="ru-RU" sz="3200"/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2590800" y="2743200"/>
            <a:ext cx="838200" cy="685800"/>
          </a:xfrm>
          <a:prstGeom prst="octagon">
            <a:avLst>
              <a:gd name="adj" fmla="val 30176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/>
              <a:t>л</a:t>
            </a:r>
            <a:endParaRPr lang="ru-RU" sz="3200"/>
          </a:p>
        </p:txBody>
      </p:sp>
      <p:grpSp>
        <p:nvGrpSpPr>
          <p:cNvPr id="68613" name="Group 5"/>
          <p:cNvGrpSpPr>
            <a:grpSpLocks/>
          </p:cNvGrpSpPr>
          <p:nvPr/>
        </p:nvGrpSpPr>
        <p:grpSpPr bwMode="auto">
          <a:xfrm>
            <a:off x="3124192" y="5148272"/>
            <a:ext cx="906463" cy="708025"/>
            <a:chOff x="2109" y="3612"/>
            <a:chExt cx="227" cy="227"/>
          </a:xfrm>
        </p:grpSpPr>
        <p:sp>
          <p:nvSpPr>
            <p:cNvPr id="68614" name="Oval 6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15" name="Oval 7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1223944" y="5148272"/>
            <a:ext cx="906463" cy="708025"/>
            <a:chOff x="2109" y="3612"/>
            <a:chExt cx="227" cy="227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grpSp>
        <p:nvGrpSpPr>
          <p:cNvPr id="68619" name="Group 11"/>
          <p:cNvGrpSpPr>
            <a:grpSpLocks/>
          </p:cNvGrpSpPr>
          <p:nvPr/>
        </p:nvGrpSpPr>
        <p:grpSpPr bwMode="auto">
          <a:xfrm>
            <a:off x="2219312" y="5148272"/>
            <a:ext cx="906463" cy="708025"/>
            <a:chOff x="2109" y="3612"/>
            <a:chExt cx="227" cy="227"/>
          </a:xfrm>
        </p:grpSpPr>
        <p:sp>
          <p:nvSpPr>
            <p:cNvPr id="68620" name="Oval 12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21" name="Oval 13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grpSp>
        <p:nvGrpSpPr>
          <p:cNvPr id="68622" name="Group 14"/>
          <p:cNvGrpSpPr>
            <a:grpSpLocks/>
          </p:cNvGrpSpPr>
          <p:nvPr/>
        </p:nvGrpSpPr>
        <p:grpSpPr bwMode="auto">
          <a:xfrm>
            <a:off x="4029072" y="5148272"/>
            <a:ext cx="906463" cy="708025"/>
            <a:chOff x="2109" y="3612"/>
            <a:chExt cx="227" cy="227"/>
          </a:xfrm>
        </p:grpSpPr>
        <p:sp>
          <p:nvSpPr>
            <p:cNvPr id="68623" name="Oval 15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sp>
        <p:nvSpPr>
          <p:cNvPr id="68625" name="AutoShape 17"/>
          <p:cNvSpPr>
            <a:spLocks noChangeArrowheads="1"/>
          </p:cNvSpPr>
          <p:nvPr/>
        </p:nvSpPr>
        <p:spPr bwMode="auto">
          <a:xfrm>
            <a:off x="3581400" y="2667000"/>
            <a:ext cx="838200" cy="781050"/>
          </a:xfrm>
          <a:prstGeom prst="diamond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/>
              <a:t>Е</a:t>
            </a:r>
            <a:endParaRPr lang="ru-RU" sz="2800"/>
          </a:p>
        </p:txBody>
      </p:sp>
      <p:sp>
        <p:nvSpPr>
          <p:cNvPr id="68626" name="AutoShape 18"/>
          <p:cNvSpPr>
            <a:spLocks noChangeArrowheads="1"/>
          </p:cNvSpPr>
          <p:nvPr/>
        </p:nvSpPr>
        <p:spPr bwMode="auto">
          <a:xfrm>
            <a:off x="4495800" y="2819400"/>
            <a:ext cx="1149350" cy="617538"/>
          </a:xfrm>
          <a:prstGeom prst="parallelogram">
            <a:avLst>
              <a:gd name="adj" fmla="val 6041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/>
              <a:t>к</a:t>
            </a:r>
            <a:endParaRPr lang="ru-RU" sz="3200"/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gray">
          <a:xfrm>
            <a:off x="1524000" y="2667000"/>
            <a:ext cx="914400" cy="7810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63529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uk-UA" sz="3200"/>
              <a:t>о</a:t>
            </a:r>
            <a:endParaRPr lang="ru-RU" sz="3200"/>
          </a:p>
        </p:txBody>
      </p:sp>
      <p:sp>
        <p:nvSpPr>
          <p:cNvPr id="68628" name="AutoShape 20"/>
          <p:cNvSpPr>
            <a:spLocks noChangeArrowheads="1"/>
          </p:cNvSpPr>
          <p:nvPr/>
        </p:nvSpPr>
        <p:spPr bwMode="auto">
          <a:xfrm>
            <a:off x="6934200" y="2743200"/>
            <a:ext cx="838200" cy="685800"/>
          </a:xfrm>
          <a:prstGeom prst="octagon">
            <a:avLst>
              <a:gd name="adj" fmla="val 30176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/>
              <a:t>л</a:t>
            </a:r>
            <a:endParaRPr lang="ru-RU" sz="3200"/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8153400" y="2743200"/>
            <a:ext cx="762000" cy="685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/>
              <a:t>А</a:t>
            </a:r>
            <a:endParaRPr lang="ru-RU" sz="2800"/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gray">
          <a:xfrm>
            <a:off x="5791200" y="2762250"/>
            <a:ext cx="838200" cy="695325"/>
          </a:xfrm>
          <a:prstGeom prst="ellipse">
            <a:avLst/>
          </a:prstGeom>
          <a:solidFill>
            <a:srgbClr val="00FF00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uk-UA" sz="2800"/>
              <a:t>У</a:t>
            </a:r>
            <a:endParaRPr lang="ru-RU" sz="2800"/>
          </a:p>
        </p:txBody>
      </p: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4933952" y="5148272"/>
            <a:ext cx="906463" cy="708025"/>
            <a:chOff x="2109" y="3612"/>
            <a:chExt cx="227" cy="227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grpSp>
        <p:nvGrpSpPr>
          <p:cNvPr id="68634" name="Group 26"/>
          <p:cNvGrpSpPr>
            <a:grpSpLocks/>
          </p:cNvGrpSpPr>
          <p:nvPr/>
        </p:nvGrpSpPr>
        <p:grpSpPr bwMode="auto">
          <a:xfrm>
            <a:off x="5838832" y="5148272"/>
            <a:ext cx="906463" cy="708025"/>
            <a:chOff x="2109" y="3612"/>
            <a:chExt cx="227" cy="227"/>
          </a:xfrm>
        </p:grpSpPr>
        <p:sp>
          <p:nvSpPr>
            <p:cNvPr id="68635" name="Oval 2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36" name="Oval 2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grpSp>
        <p:nvGrpSpPr>
          <p:cNvPr id="68637" name="Group 29"/>
          <p:cNvGrpSpPr>
            <a:grpSpLocks/>
          </p:cNvGrpSpPr>
          <p:nvPr/>
        </p:nvGrpSpPr>
        <p:grpSpPr bwMode="auto">
          <a:xfrm>
            <a:off x="6743712" y="5148272"/>
            <a:ext cx="906463" cy="708025"/>
            <a:chOff x="2109" y="3612"/>
            <a:chExt cx="227" cy="227"/>
          </a:xfrm>
        </p:grpSpPr>
        <p:sp>
          <p:nvSpPr>
            <p:cNvPr id="68638" name="Oval 30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rgbClr val="F7A7ED"/>
                </a:gs>
                <a:gs pos="100000">
                  <a:srgbClr val="F7A7ED">
                    <a:gamma/>
                    <a:shade val="4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</p:grpSp>
      <p:sp>
        <p:nvSpPr>
          <p:cNvPr id="68640" name="Line 32"/>
          <p:cNvSpPr>
            <a:spLocks noChangeShapeType="1"/>
          </p:cNvSpPr>
          <p:nvPr/>
        </p:nvSpPr>
        <p:spPr bwMode="auto">
          <a:xfrm>
            <a:off x="11430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1" name="Line 33"/>
          <p:cNvSpPr>
            <a:spLocks noChangeShapeType="1"/>
          </p:cNvSpPr>
          <p:nvPr/>
        </p:nvSpPr>
        <p:spPr bwMode="auto">
          <a:xfrm>
            <a:off x="23622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2" name="Line 34"/>
          <p:cNvSpPr>
            <a:spLocks noChangeShapeType="1"/>
          </p:cNvSpPr>
          <p:nvPr/>
        </p:nvSpPr>
        <p:spPr bwMode="auto">
          <a:xfrm>
            <a:off x="32766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3" name="Line 35"/>
          <p:cNvSpPr>
            <a:spLocks noChangeShapeType="1"/>
          </p:cNvSpPr>
          <p:nvPr/>
        </p:nvSpPr>
        <p:spPr bwMode="auto">
          <a:xfrm>
            <a:off x="44196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4" name="Line 36"/>
          <p:cNvSpPr>
            <a:spLocks noChangeShapeType="1"/>
          </p:cNvSpPr>
          <p:nvPr/>
        </p:nvSpPr>
        <p:spPr bwMode="auto">
          <a:xfrm>
            <a:off x="54102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5" name="Line 37"/>
          <p:cNvSpPr>
            <a:spLocks noChangeShapeType="1"/>
          </p:cNvSpPr>
          <p:nvPr/>
        </p:nvSpPr>
        <p:spPr bwMode="auto">
          <a:xfrm>
            <a:off x="66294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6" name="Line 38"/>
          <p:cNvSpPr>
            <a:spLocks noChangeShapeType="1"/>
          </p:cNvSpPr>
          <p:nvPr/>
        </p:nvSpPr>
        <p:spPr bwMode="auto">
          <a:xfrm>
            <a:off x="7772400" y="3048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68647" name="Text Box 39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  </a:t>
            </a:r>
            <a:r>
              <a:rPr lang="uk-UA" sz="2400"/>
              <a:t>Для розкладання складних органічних речовин гриби ви діляють за межі клітини  особливі сполуки ─ </a:t>
            </a:r>
            <a:r>
              <a:rPr lang="uk-UA" sz="2400">
                <a:solidFill>
                  <a:srgbClr val="FF3399"/>
                </a:solidFill>
              </a:rPr>
              <a:t>ферменти</a:t>
            </a:r>
            <a:r>
              <a:rPr lang="uk-UA" sz="2400"/>
              <a:t>. </a:t>
            </a:r>
            <a:br>
              <a:rPr lang="uk-UA" sz="2400"/>
            </a:br>
            <a:r>
              <a:rPr lang="uk-UA" sz="2400"/>
              <a:t>   Вони розкладають сладні молекули на простіші</a:t>
            </a:r>
          </a:p>
        </p:txBody>
      </p:sp>
      <p:sp>
        <p:nvSpPr>
          <p:cNvPr id="68648" name="Text Box 40"/>
          <p:cNvSpPr txBox="1">
            <a:spLocks noChangeArrowheads="1"/>
          </p:cNvSpPr>
          <p:nvPr/>
        </p:nvSpPr>
        <p:spPr bwMode="auto">
          <a:xfrm>
            <a:off x="0" y="1447800"/>
            <a:ext cx="9144000" cy="884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/>
              <a:t> </a:t>
            </a:r>
            <a:r>
              <a:rPr lang="uk-UA" sz="2400"/>
              <a:t>Складна </a:t>
            </a:r>
            <a:r>
              <a:rPr lang="uk-UA" sz="2400">
                <a:solidFill>
                  <a:srgbClr val="FF0066"/>
                </a:solidFill>
              </a:rPr>
              <a:t>молекула білка</a:t>
            </a:r>
            <a:r>
              <a:rPr lang="uk-UA" sz="2400"/>
              <a:t> розкладається за допомогою ферментів на багато дрібних молекул </a:t>
            </a:r>
            <a:r>
              <a:rPr lang="uk-UA" sz="2400">
                <a:solidFill>
                  <a:srgbClr val="FF0066"/>
                </a:solidFill>
              </a:rPr>
              <a:t>амінокислот </a:t>
            </a:r>
            <a:endParaRPr lang="ru-RU" sz="2400">
              <a:solidFill>
                <a:srgbClr val="FF0066"/>
              </a:solidFill>
            </a:endParaRPr>
          </a:p>
        </p:txBody>
      </p:sp>
      <p:sp>
        <p:nvSpPr>
          <p:cNvPr id="68649" name="Text Box 41"/>
          <p:cNvSpPr txBox="1">
            <a:spLocks noChangeArrowheads="1"/>
          </p:cNvSpPr>
          <p:nvPr/>
        </p:nvSpPr>
        <p:spPr bwMode="auto">
          <a:xfrm>
            <a:off x="0" y="1538288"/>
            <a:ext cx="9144000" cy="822325"/>
          </a:xfrm>
          <a:prstGeom prst="rect">
            <a:avLst/>
          </a:prstGeom>
          <a:solidFill>
            <a:srgbClr val="E1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/>
              <a:t>  Поживні речовини всмоктуються клітинами гриба у вигляді розчину   </a:t>
            </a:r>
            <a:endParaRPr lang="ru-RU" sz="2400"/>
          </a:p>
        </p:txBody>
      </p:sp>
      <p:sp>
        <p:nvSpPr>
          <p:cNvPr id="68650" name="Text Box 42"/>
          <p:cNvSpPr txBox="1">
            <a:spLocks noChangeArrowheads="1"/>
          </p:cNvSpPr>
          <p:nvPr/>
        </p:nvSpPr>
        <p:spPr bwMode="auto">
          <a:xfrm>
            <a:off x="3132138" y="3608388"/>
            <a:ext cx="3151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/>
              <a:t>Б  І   Л   К   А</a:t>
            </a:r>
            <a:endParaRPr lang="ru-RU" sz="36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5 -0.00579 L -0.06563 -0.712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3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02448 -0.696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-3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3281 -0.6960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-3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03282 -0.684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-3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1615 -0.696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3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05052 -0.696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10052 -0.696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7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4167 0.354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505 L -0.03802 0.334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394 L -0.02969 0.3502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77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393 L -0.03836 0.3289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0.00717 L -0.05468 0.34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4584 0.3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8333 0.3388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 animBg="1"/>
      <p:bldP spid="68625" grpId="0" animBg="1"/>
      <p:bldP spid="68626" grpId="0" animBg="1"/>
      <p:bldP spid="68627" grpId="0" animBg="1"/>
      <p:bldP spid="68628" grpId="0" animBg="1"/>
      <p:bldP spid="68629" grpId="0" animBg="1"/>
      <p:bldP spid="68630" grpId="0" animBg="1"/>
      <p:bldP spid="68640" grpId="0" animBg="1"/>
      <p:bldP spid="68641" grpId="0" animBg="1"/>
      <p:bldP spid="68642" grpId="0" animBg="1"/>
      <p:bldP spid="68643" grpId="0" animBg="1"/>
      <p:bldP spid="68644" grpId="0" animBg="1"/>
      <p:bldP spid="68645" grpId="0" animBg="1"/>
      <p:bldP spid="68646" grpId="0" animBg="1"/>
      <p:bldP spid="68647" grpId="0" animBg="1"/>
      <p:bldP spid="68648" grpId="0" animBg="1"/>
      <p:bldP spid="68649" grpId="0" animBg="1"/>
      <p:bldP spid="686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смитс"/>
          <p:cNvPicPr>
            <a:picLocks noChangeAspect="1" noChangeArrowheads="1"/>
          </p:cNvPicPr>
          <p:nvPr/>
        </p:nvPicPr>
        <p:blipFill>
          <a:blip r:embed="rId3"/>
          <a:srcRect b="8258"/>
          <a:stretch>
            <a:fillRect/>
          </a:stretch>
        </p:blipFill>
        <p:spPr bwMode="auto">
          <a:xfrm>
            <a:off x="0" y="0"/>
            <a:ext cx="9144000" cy="5819775"/>
          </a:xfrm>
          <a:prstGeom prst="rect">
            <a:avLst/>
          </a:prstGeom>
          <a:noFill/>
        </p:spPr>
      </p:pic>
      <p:pic>
        <p:nvPicPr>
          <p:cNvPr id="7176" name="Picture 8" descr="гіфи грибі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3200400"/>
            <a:ext cx="5181600" cy="3487738"/>
          </a:xfrm>
          <a:prstGeom prst="rect">
            <a:avLst/>
          </a:prstGeom>
          <a:noFill/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rgbClr val="12241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chemeClr val="bg1"/>
                </a:solidFill>
              </a:rPr>
              <a:t>Гриб поглинає поживні речовини довгими  тонесенькими безбарвними розгалуженими нитками —</a:t>
            </a:r>
            <a:r>
              <a:rPr lang="uk-UA" sz="2400" i="1">
                <a:solidFill>
                  <a:schemeClr val="bg1"/>
                </a:solidFill>
              </a:rPr>
              <a:t> </a:t>
            </a:r>
            <a:r>
              <a:rPr lang="uk-UA" sz="2400" i="1">
                <a:solidFill>
                  <a:srgbClr val="FF0066"/>
                </a:solidFill>
              </a:rPr>
              <a:t>гіфами</a:t>
            </a:r>
            <a:r>
              <a:rPr lang="ru-RU" sz="2400" i="1">
                <a:solidFill>
                  <a:srgbClr val="FF0066"/>
                </a:solidFill>
              </a:rPr>
              <a:t>.</a:t>
            </a:r>
            <a:r>
              <a:rPr lang="ru-RU" sz="2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0" y="5867400"/>
            <a:ext cx="9144000" cy="946150"/>
          </a:xfrm>
          <a:prstGeom prst="rect">
            <a:avLst/>
          </a:prstGeom>
          <a:solidFill>
            <a:srgbClr val="12241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Система цих гіфів схована в землі і являє підземну частину гриба ─ </a:t>
            </a:r>
            <a:r>
              <a:rPr lang="uk-UA" sz="2800">
                <a:solidFill>
                  <a:srgbClr val="FF3399"/>
                </a:solidFill>
              </a:rPr>
              <a:t>грибницю. </a:t>
            </a:r>
            <a:r>
              <a:rPr lang="uk-UA" sz="2800">
                <a:solidFill>
                  <a:schemeClr val="bg1"/>
                </a:solidFill>
              </a:rPr>
              <a:t>Вона охоплє великі площі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187450"/>
          </a:xfrm>
          <a:prstGeom prst="rect">
            <a:avLst/>
          </a:prstGeom>
          <a:solidFill>
            <a:srgbClr val="CCFFFF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>
                <a:solidFill>
                  <a:srgbClr val="FF0066"/>
                </a:solidFill>
              </a:rPr>
              <a:t>Плодові тіла</a:t>
            </a:r>
            <a:r>
              <a:rPr lang="ru-RU" sz="2400">
                <a:solidFill>
                  <a:srgbClr val="260013"/>
                </a:solidFill>
              </a:rPr>
              <a:t> (надземна частина), які в повсякденному житті називаються грибами,─ це лише мала видима частина грибного організму </a:t>
            </a:r>
            <a:r>
              <a:rPr lang="ru-RU" sz="2400" i="1">
                <a:solidFill>
                  <a:srgbClr val="FF0066"/>
                </a:solidFill>
              </a:rPr>
              <a:t>грибниця.</a:t>
            </a:r>
            <a:r>
              <a:rPr lang="ru-RU" sz="2400" i="1">
                <a:solidFill>
                  <a:srgbClr val="260013"/>
                </a:solidFill>
              </a:rPr>
              <a:t>  Вона  </a:t>
            </a:r>
            <a:r>
              <a:rPr lang="ru-RU" sz="2400">
                <a:solidFill>
                  <a:srgbClr val="260013"/>
                </a:solidFill>
              </a:rPr>
              <a:t>схована в грунті</a:t>
            </a:r>
          </a:p>
        </p:txBody>
      </p:sp>
      <p:pic>
        <p:nvPicPr>
          <p:cNvPr id="34823" name="Picture 7" descr="аптва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5225"/>
            <a:ext cx="7620000" cy="5692775"/>
          </a:xfrm>
          <a:prstGeom prst="rect">
            <a:avLst/>
          </a:prstGeom>
          <a:noFill/>
        </p:spPr>
      </p:pic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4114800" y="2133600"/>
            <a:ext cx="2819400" cy="990600"/>
          </a:xfrm>
          <a:prstGeom prst="leftArrow">
            <a:avLst>
              <a:gd name="adj1" fmla="val 50000"/>
              <a:gd name="adj2" fmla="val 71154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/>
              <a:t>Плодове тіло</a:t>
            </a:r>
            <a:endParaRPr lang="ru-RU" sz="2800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6477000" y="5410200"/>
            <a:ext cx="2286000" cy="990600"/>
          </a:xfrm>
          <a:prstGeom prst="leftArrow">
            <a:avLst>
              <a:gd name="adj1" fmla="val 50000"/>
              <a:gd name="adj2" fmla="val 5769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/>
              <a:t> Грибниця</a:t>
            </a:r>
            <a:endParaRPr lang="ru-RU" sz="28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09600" y="5057775"/>
            <a:ext cx="7924800" cy="1800225"/>
          </a:xfrm>
          <a:prstGeom prst="rect">
            <a:avLst/>
          </a:prstGeom>
          <a:solidFill>
            <a:srgbClr val="140F17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Ті гриби, які живуть живуть на </a:t>
            </a:r>
            <a:r>
              <a:rPr lang="ru-RU" sz="2800">
                <a:solidFill>
                  <a:schemeClr val="bg1"/>
                </a:solidFill>
              </a:rPr>
              <a:t>опалому </a:t>
            </a:r>
            <a:r>
              <a:rPr lang="uk-UA" sz="2800">
                <a:solidFill>
                  <a:schemeClr val="bg1"/>
                </a:solidFill>
              </a:rPr>
              <a:t>листі, деревині, перегної і живляться органічними речовинами решток </a:t>
            </a:r>
            <a:r>
              <a:rPr lang="uk-UA" sz="2800">
                <a:solidFill>
                  <a:srgbClr val="FF0066"/>
                </a:solidFill>
              </a:rPr>
              <a:t>мертвих рослин і тварин</a:t>
            </a:r>
            <a:r>
              <a:rPr lang="ru-RU" sz="2800">
                <a:solidFill>
                  <a:schemeClr val="bg1"/>
                </a:solidFill>
              </a:rPr>
              <a:t> називаються </a:t>
            </a:r>
            <a:r>
              <a:rPr lang="uk-UA" sz="2800">
                <a:solidFill>
                  <a:srgbClr val="FF0066"/>
                </a:solidFill>
              </a:rPr>
              <a:t>гриби-сапротрофи</a:t>
            </a:r>
            <a:endParaRPr lang="ru-RU" sz="2800">
              <a:solidFill>
                <a:srgbClr val="FF0066"/>
              </a:solidFill>
            </a:endParaRPr>
          </a:p>
        </p:txBody>
      </p:sp>
      <p:sp>
        <p:nvSpPr>
          <p:cNvPr id="58374" name="WordArt 6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848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78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55261C"/>
                    </a:gs>
                    <a:gs pos="6000">
                      <a:srgbClr val="EBDAD4"/>
                    </a:gs>
                    <a:gs pos="28999">
                      <a:srgbClr val="C0524E"/>
                    </a:gs>
                    <a:gs pos="42000">
                      <a:srgbClr val="80302D"/>
                    </a:gs>
                    <a:gs pos="44000">
                      <a:srgbClr val="9C6563"/>
                    </a:gs>
                    <a:gs pos="48000">
                      <a:srgbClr val="FFFFFF"/>
                    </a:gs>
                    <a:gs pos="78999">
                      <a:srgbClr val="83A7C3"/>
                    </a:gs>
                    <a:gs pos="87000">
                      <a:srgbClr val="768FB9"/>
                    </a:gs>
                    <a:gs pos="92000">
                      <a:srgbClr val="83A7C3"/>
                    </a:gs>
                    <a:gs pos="100000">
                      <a:srgbClr val="DCEBF5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chemeClr val="tx1"/>
                  </a:outerShdw>
                </a:effectLst>
                <a:latin typeface="Arial"/>
                <a:cs typeface="Arial"/>
              </a:rPr>
              <a:t>гриби-сапротрофи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5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00FFFF"/>
                </a:solidFill>
              </a:rPr>
              <a:t>гриби-паразити</a:t>
            </a:r>
            <a:r>
              <a:rPr lang="ru-RU" sz="2800">
                <a:solidFill>
                  <a:schemeClr val="bg1"/>
                </a:solidFill>
              </a:rPr>
              <a:t> живуть за рахунок </a:t>
            </a:r>
            <a:r>
              <a:rPr lang="ru-RU" sz="2800">
                <a:solidFill>
                  <a:srgbClr val="FF0066"/>
                </a:solidFill>
              </a:rPr>
              <a:t>живих організмів</a:t>
            </a:r>
            <a:r>
              <a:rPr lang="ru-RU" sz="2800">
                <a:solidFill>
                  <a:schemeClr val="bg1"/>
                </a:solidFill>
              </a:rPr>
              <a:t> рослин, тварин і людини, завдаючи їм шкоди. Є також перехідні форми грибів, наприклад, </a:t>
            </a:r>
            <a:r>
              <a:rPr lang="ru-RU" sz="2800">
                <a:solidFill>
                  <a:srgbClr val="00FFFF"/>
                </a:solidFill>
              </a:rPr>
              <a:t>трутовики</a:t>
            </a:r>
            <a:r>
              <a:rPr lang="ru-RU" sz="2800">
                <a:solidFill>
                  <a:schemeClr val="bg1"/>
                </a:solidFill>
              </a:rPr>
              <a:t>, які частину свого життя існують як сапротрофи, іншу частину </a:t>
            </a:r>
            <a:r>
              <a:rPr lang="uk-UA" sz="2800">
                <a:solidFill>
                  <a:schemeClr val="bg1"/>
                </a:solidFill>
              </a:rPr>
              <a:t>— </a:t>
            </a:r>
            <a:r>
              <a:rPr lang="ru-RU" sz="2800">
                <a:solidFill>
                  <a:schemeClr val="bg1"/>
                </a:solidFill>
              </a:rPr>
              <a:t>як паразити.</a:t>
            </a:r>
          </a:p>
        </p:txBody>
      </p:sp>
      <p:sp>
        <p:nvSpPr>
          <p:cNvPr id="59397" name="WordArt 5"/>
          <p:cNvSpPr>
            <a:spLocks noChangeArrowheads="1" noChangeShapeType="1" noTextEdit="1"/>
          </p:cNvSpPr>
          <p:nvPr/>
        </p:nvSpPr>
        <p:spPr bwMode="auto">
          <a:xfrm>
            <a:off x="914400" y="152400"/>
            <a:ext cx="7467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83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55261C"/>
                    </a:gs>
                    <a:gs pos="6000">
                      <a:srgbClr val="EBDAD4"/>
                    </a:gs>
                    <a:gs pos="28999">
                      <a:srgbClr val="C0524E"/>
                    </a:gs>
                    <a:gs pos="42000">
                      <a:srgbClr val="80302D"/>
                    </a:gs>
                    <a:gs pos="44000">
                      <a:srgbClr val="9C6563"/>
                    </a:gs>
                    <a:gs pos="48000">
                      <a:srgbClr val="FFFFFF"/>
                    </a:gs>
                    <a:gs pos="78999">
                      <a:srgbClr val="83A7C3"/>
                    </a:gs>
                    <a:gs pos="87000">
                      <a:srgbClr val="768FB9"/>
                    </a:gs>
                    <a:gs pos="92000">
                      <a:srgbClr val="83A7C3"/>
                    </a:gs>
                    <a:gs pos="100000">
                      <a:srgbClr val="DCEBF5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chemeClr val="tx1"/>
                  </a:outerShdw>
                </a:effectLst>
                <a:latin typeface="Arial"/>
                <a:cs typeface="Arial"/>
              </a:rPr>
              <a:t>гриби  паразити</a:t>
            </a:r>
          </a:p>
        </p:txBody>
      </p:sp>
      <p:sp>
        <p:nvSpPr>
          <p:cNvPr id="59400" name="Rectangle 8" descr="ропро"/>
          <p:cNvSpPr>
            <a:spLocks noChangeArrowheads="1"/>
          </p:cNvSpPr>
          <p:nvPr/>
        </p:nvSpPr>
        <p:spPr bwMode="auto">
          <a:xfrm>
            <a:off x="381000" y="3581400"/>
            <a:ext cx="3810000" cy="3124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59401" name="Rectangle 9" descr="роао"/>
          <p:cNvSpPr>
            <a:spLocks noChangeArrowheads="1"/>
          </p:cNvSpPr>
          <p:nvPr/>
        </p:nvSpPr>
        <p:spPr bwMode="auto">
          <a:xfrm>
            <a:off x="4572000" y="3581400"/>
            <a:ext cx="3810000" cy="3124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nimBg="1"/>
      <p:bldP spid="594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 descr="лоло"/>
          <p:cNvSpPr>
            <a:spLocks noChangeArrowheads="1"/>
          </p:cNvSpPr>
          <p:nvPr/>
        </p:nvSpPr>
        <p:spPr bwMode="auto">
          <a:xfrm>
            <a:off x="228600" y="3810000"/>
            <a:ext cx="3886200" cy="304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44037" name="WordArt 5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78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55261C"/>
                    </a:gs>
                    <a:gs pos="6000">
                      <a:srgbClr val="EBDAD4"/>
                    </a:gs>
                    <a:gs pos="28999">
                      <a:srgbClr val="C0524E"/>
                    </a:gs>
                    <a:gs pos="42000">
                      <a:srgbClr val="80302D"/>
                    </a:gs>
                    <a:gs pos="44000">
                      <a:srgbClr val="9C6563"/>
                    </a:gs>
                    <a:gs pos="48000">
                      <a:srgbClr val="FFFFFF"/>
                    </a:gs>
                    <a:gs pos="78999">
                      <a:srgbClr val="83A7C3"/>
                    </a:gs>
                    <a:gs pos="87000">
                      <a:srgbClr val="768FB9"/>
                    </a:gs>
                    <a:gs pos="92000">
                      <a:srgbClr val="83A7C3"/>
                    </a:gs>
                    <a:gs pos="100000">
                      <a:srgbClr val="DCEBF5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chemeClr val="tx1"/>
                  </a:outerShdw>
                </a:effectLst>
                <a:latin typeface="Arial"/>
                <a:cs typeface="Arial"/>
              </a:rPr>
              <a:t>гриби-симбіотрофи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04800" y="762000"/>
            <a:ext cx="8839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Деякі гриби живуть у</a:t>
            </a:r>
            <a:r>
              <a:rPr lang="uk-UA" sz="2800" i="1">
                <a:solidFill>
                  <a:schemeClr val="bg1"/>
                </a:solidFill>
              </a:rPr>
              <a:t> </a:t>
            </a:r>
            <a:r>
              <a:rPr lang="uk-UA" sz="2800" i="1">
                <a:solidFill>
                  <a:srgbClr val="00FFFF"/>
                </a:solidFill>
              </a:rPr>
              <a:t>симбіозі</a:t>
            </a:r>
            <a:r>
              <a:rPr lang="uk-UA" sz="2800">
                <a:solidFill>
                  <a:srgbClr val="00FFFF"/>
                </a:solidFill>
              </a:rPr>
              <a:t> </a:t>
            </a:r>
            <a:r>
              <a:rPr lang="uk-UA" sz="2800">
                <a:solidFill>
                  <a:schemeClr val="bg1"/>
                </a:solidFill>
              </a:rPr>
              <a:t>з водоростями і вищими рослинами і отримуючи від них органічні речовини.</a:t>
            </a:r>
            <a:r>
              <a:rPr lang="uk-UA" sz="2800" i="1">
                <a:solidFill>
                  <a:schemeClr val="bg1"/>
                </a:solidFill>
              </a:rPr>
              <a:t> </a:t>
            </a:r>
            <a:r>
              <a:rPr lang="uk-UA" sz="2800" i="1">
                <a:solidFill>
                  <a:srgbClr val="00FFFF"/>
                </a:solidFill>
              </a:rPr>
              <a:t> </a:t>
            </a:r>
            <a:r>
              <a:rPr lang="uk-UA" sz="2800">
                <a:solidFill>
                  <a:schemeClr val="bg1"/>
                </a:solidFill>
              </a:rPr>
              <a:t> Взаємовигідне співжиття грибів із коренями вищих рослин утворює </a:t>
            </a:r>
            <a:r>
              <a:rPr lang="uk-UA" sz="2800">
                <a:solidFill>
                  <a:srgbClr val="00FFFF"/>
                </a:solidFill>
              </a:rPr>
              <a:t>мікоризу</a:t>
            </a:r>
            <a:r>
              <a:rPr lang="uk-UA" sz="2800">
                <a:solidFill>
                  <a:schemeClr val="bg1"/>
                </a:solidFill>
              </a:rPr>
              <a:t>. Наприклад, підберезник із березою, підосичник з осикою тощо. 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4343400" y="5486400"/>
            <a:ext cx="4495800" cy="1143000"/>
          </a:xfrm>
          <a:prstGeom prst="leftArrow">
            <a:avLst>
              <a:gd name="adj1" fmla="val 67259"/>
              <a:gd name="adj2" fmla="val 65410"/>
            </a:avLst>
          </a:prstGeom>
          <a:solidFill>
            <a:srgbClr val="CDE9E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/>
              <a:t>Пдберезовик  взаємовигідно </a:t>
            </a:r>
            <a:br>
              <a:rPr lang="uk-UA" sz="2400"/>
            </a:br>
            <a:r>
              <a:rPr lang="uk-UA" sz="2400"/>
              <a:t>живе з березою</a:t>
            </a:r>
            <a:endParaRPr lang="ru-RU" sz="2400"/>
          </a:p>
        </p:txBody>
      </p:sp>
      <p:pic>
        <p:nvPicPr>
          <p:cNvPr id="44040" name="Picture 8" descr="о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124200"/>
            <a:ext cx="3124200" cy="231616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44039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506</Words>
  <Application>Microsoft Office PowerPoint</Application>
  <PresentationFormat>Экран (4:3)</PresentationFormat>
  <Paragraphs>55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Home</cp:lastModifiedBy>
  <cp:revision>47</cp:revision>
  <cp:lastPrinted>1601-01-01T00:00:00Z</cp:lastPrinted>
  <dcterms:created xsi:type="dcterms:W3CDTF">2012-02-29T05:15:59Z</dcterms:created>
  <dcterms:modified xsi:type="dcterms:W3CDTF">2020-04-09T10:00:32Z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