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2" r:id="rId4"/>
    <p:sldId id="266" r:id="rId5"/>
    <p:sldId id="257" r:id="rId6"/>
    <p:sldId id="268" r:id="rId7"/>
    <p:sldId id="270" r:id="rId8"/>
    <p:sldId id="258" r:id="rId9"/>
    <p:sldId id="273" r:id="rId10"/>
    <p:sldId id="275" r:id="rId11"/>
    <p:sldId id="276" r:id="rId12"/>
    <p:sldId id="274" r:id="rId13"/>
    <p:sldId id="269" r:id="rId14"/>
    <p:sldId id="272" r:id="rId15"/>
    <p:sldId id="271" r:id="rId16"/>
    <p:sldId id="279" r:id="rId17"/>
    <p:sldId id="259" r:id="rId18"/>
    <p:sldId id="260" r:id="rId19"/>
    <p:sldId id="27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660"/>
  </p:normalViewPr>
  <p:slideViewPr>
    <p:cSldViewPr>
      <p:cViewPr>
        <p:scale>
          <a:sx n="72" d="100"/>
          <a:sy n="72" d="100"/>
        </p:scale>
        <p:origin x="-120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8A009EB-5084-47BB-B2DA-A025613A90D7}" type="datetimeFigureOut">
              <a:rPr lang="ru-RU" smtClean="0"/>
              <a:pPr/>
              <a:t>09.04.2020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66BD14-58E9-4674-9FB8-F3577FBF261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009EB-5084-47BB-B2DA-A025613A90D7}" type="datetimeFigureOut">
              <a:rPr lang="ru-RU" smtClean="0"/>
              <a:pPr/>
              <a:t>09.04.2020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6BD14-58E9-4674-9FB8-F3577FBF261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3.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mtClean="0"/>
              <a:t>Лабораторне </a:t>
            </a:r>
            <a:r>
              <a:rPr lang="uk-UA" dirty="0" smtClean="0"/>
              <a:t>дослідження на тему:</a:t>
            </a:r>
            <a:endParaRPr lang="ru-RU" dirty="0"/>
          </a:p>
        </p:txBody>
      </p:sp>
      <p:sp>
        <p:nvSpPr>
          <p:cNvPr id="3" name="Подзаголовок 2"/>
          <p:cNvSpPr>
            <a:spLocks noGrp="1"/>
          </p:cNvSpPr>
          <p:nvPr>
            <p:ph type="subTitle" idx="1"/>
          </p:nvPr>
        </p:nvSpPr>
        <p:spPr>
          <a:xfrm>
            <a:off x="1371600" y="3886200"/>
            <a:ext cx="6400800" cy="1991072"/>
          </a:xfrm>
        </p:spPr>
        <p:txBody>
          <a:bodyPr>
            <a:normAutofit/>
          </a:bodyPr>
          <a:lstStyle/>
          <a:p>
            <a:r>
              <a:rPr lang="uk-UA" sz="4000" dirty="0" smtClean="0">
                <a:solidFill>
                  <a:srgbClr val="00B050"/>
                </a:solidFill>
                <a:latin typeface="Times New Roman" pitchFamily="18" charset="0"/>
                <a:cs typeface="Times New Roman" pitchFamily="18" charset="0"/>
              </a:rPr>
              <a:t>Спостереження за поведінкою тварин</a:t>
            </a:r>
            <a:endParaRPr lang="ru-RU" sz="40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8674" name="Picture 2" descr="C:\Users\Администратор\Downloads\молюск.jpg"/>
          <p:cNvPicPr>
            <a:picLocks noGrp="1" noChangeAspect="1" noChangeArrowheads="1"/>
          </p:cNvPicPr>
          <p:nvPr>
            <p:ph idx="1"/>
          </p:nvPr>
        </p:nvPicPr>
        <p:blipFill>
          <a:blip r:embed="rId2" cstate="print"/>
          <a:srcRect/>
          <a:stretch>
            <a:fillRect/>
          </a:stretch>
        </p:blipFill>
        <p:spPr bwMode="auto">
          <a:xfrm>
            <a:off x="1835697" y="2276872"/>
            <a:ext cx="5544616" cy="324036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9698" name="Picture 2" descr="C:\Users\Администратор\Downloads\бджола.jpg"/>
          <p:cNvPicPr>
            <a:picLocks noGrp="1" noChangeAspect="1" noChangeArrowheads="1"/>
          </p:cNvPicPr>
          <p:nvPr>
            <p:ph idx="1"/>
          </p:nvPr>
        </p:nvPicPr>
        <p:blipFill>
          <a:blip r:embed="rId2" cstate="print"/>
          <a:srcRect/>
          <a:stretch>
            <a:fillRect/>
          </a:stretch>
        </p:blipFill>
        <p:spPr bwMode="auto">
          <a:xfrm>
            <a:off x="1763688" y="1412776"/>
            <a:ext cx="5904655" cy="453650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0" name="Picture 6" descr="C:\Users\Администратор\Downloads\жаба.jpg"/>
          <p:cNvPicPr>
            <a:picLocks noChangeAspect="1" noChangeArrowheads="1"/>
          </p:cNvPicPr>
          <p:nvPr/>
        </p:nvPicPr>
        <p:blipFill>
          <a:blip r:embed="rId2" cstate="print"/>
          <a:srcRect/>
          <a:stretch>
            <a:fillRect/>
          </a:stretch>
        </p:blipFill>
        <p:spPr bwMode="auto">
          <a:xfrm>
            <a:off x="6588224" y="4797153"/>
            <a:ext cx="2555776" cy="2060848"/>
          </a:xfrm>
          <a:prstGeom prst="rect">
            <a:avLst/>
          </a:prstGeom>
          <a:noFill/>
        </p:spPr>
      </p:pic>
      <p:pic>
        <p:nvPicPr>
          <p:cNvPr id="26629" name="Picture 5" descr="C:\Users\Администратор\Downloads\черепахи.jpg"/>
          <p:cNvPicPr>
            <a:picLocks noChangeAspect="1" noChangeArrowheads="1"/>
          </p:cNvPicPr>
          <p:nvPr/>
        </p:nvPicPr>
        <p:blipFill>
          <a:blip r:embed="rId3" cstate="print"/>
          <a:srcRect/>
          <a:stretch>
            <a:fillRect/>
          </a:stretch>
        </p:blipFill>
        <p:spPr bwMode="auto">
          <a:xfrm>
            <a:off x="179512" y="4149080"/>
            <a:ext cx="2466975" cy="2495922"/>
          </a:xfrm>
          <a:prstGeom prst="rect">
            <a:avLst/>
          </a:prstGeom>
          <a:noFill/>
        </p:spPr>
      </p:pic>
      <p:pic>
        <p:nvPicPr>
          <p:cNvPr id="10" name="Picture 5" descr="C:\Users\Администратор\Downloads\голуб.jpg"/>
          <p:cNvPicPr>
            <a:picLocks noChangeAspect="1" noChangeArrowheads="1"/>
          </p:cNvPicPr>
          <p:nvPr/>
        </p:nvPicPr>
        <p:blipFill>
          <a:blip r:embed="rId4" cstate="print"/>
          <a:srcRect/>
          <a:stretch>
            <a:fillRect/>
          </a:stretch>
        </p:blipFill>
        <p:spPr bwMode="auto">
          <a:xfrm>
            <a:off x="6084168" y="332656"/>
            <a:ext cx="2781300" cy="2664296"/>
          </a:xfrm>
          <a:prstGeom prst="rect">
            <a:avLst/>
          </a:prstGeom>
          <a:noFill/>
        </p:spPr>
      </p:pic>
      <p:pic>
        <p:nvPicPr>
          <p:cNvPr id="9" name="Рисунок 6" descr="C:\Downloads\фото\2830636_large.jpg"/>
          <p:cNvPicPr>
            <a:picLocks noChangeAspect="1" noChangeArrowheads="1"/>
          </p:cNvPicPr>
          <p:nvPr/>
        </p:nvPicPr>
        <p:blipFill>
          <a:blip r:embed="rId5" cstate="print"/>
          <a:srcRect/>
          <a:stretch>
            <a:fillRect/>
          </a:stretch>
        </p:blipFill>
        <p:spPr bwMode="auto">
          <a:xfrm>
            <a:off x="0" y="188640"/>
            <a:ext cx="3096345" cy="2880320"/>
          </a:xfrm>
          <a:prstGeom prst="ellipse">
            <a:avLst/>
          </a:prstGeom>
          <a:ln>
            <a:noFill/>
          </a:ln>
          <a:effectLst>
            <a:softEdge rad="112500"/>
          </a:effectLst>
        </p:spPr>
      </p:pic>
      <p:sp>
        <p:nvSpPr>
          <p:cNvPr id="2" name="Заголовок 1"/>
          <p:cNvSpPr>
            <a:spLocks noGrp="1"/>
          </p:cNvSpPr>
          <p:nvPr>
            <p:ph type="title"/>
          </p:nvPr>
        </p:nvSpPr>
        <p:spPr/>
        <p:txBody>
          <a:bodyPr/>
          <a:lstStyle/>
          <a:p>
            <a:endParaRPr lang="ru-RU" dirty="0"/>
          </a:p>
        </p:txBody>
      </p:sp>
      <p:pic>
        <p:nvPicPr>
          <p:cNvPr id="26628" name="Picture 4" descr="C:\Users\Администратор\Downloads\котик ы собачка.jpg"/>
          <p:cNvPicPr>
            <a:picLocks noGrp="1" noChangeAspect="1" noChangeArrowheads="1"/>
          </p:cNvPicPr>
          <p:nvPr>
            <p:ph idx="1"/>
          </p:nvPr>
        </p:nvPicPr>
        <p:blipFill>
          <a:blip r:embed="rId6" cstate="print"/>
          <a:srcRect/>
          <a:stretch>
            <a:fillRect/>
          </a:stretch>
        </p:blipFill>
        <p:spPr bwMode="auto">
          <a:xfrm>
            <a:off x="2339752" y="2420888"/>
            <a:ext cx="4752528" cy="30243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0" fill="hold"/>
                                        <p:tgtEl>
                                          <p:spTgt spid="10"/>
                                        </p:tgtEl>
                                        <p:attrNameLst>
                                          <p:attrName>ppt_x</p:attrName>
                                        </p:attrNameLst>
                                      </p:cBhvr>
                                      <p:tavLst>
                                        <p:tav tm="0">
                                          <p:val>
                                            <p:strVal val="#ppt_x"/>
                                          </p:val>
                                        </p:tav>
                                        <p:tav tm="100000">
                                          <p:val>
                                            <p:strVal val="#ppt_x"/>
                                          </p:val>
                                        </p:tav>
                                      </p:tavLst>
                                    </p:anim>
                                    <p:anim calcmode="lin" valueType="num">
                                      <p:cBhvr additive="base">
                                        <p:cTn id="25"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6629"/>
                                        </p:tgtEl>
                                        <p:attrNameLst>
                                          <p:attrName>style.visibility</p:attrName>
                                        </p:attrNameLst>
                                      </p:cBhvr>
                                      <p:to>
                                        <p:strVal val="visible"/>
                                      </p:to>
                                    </p:set>
                                    <p:animEffect transition="in" filter="wipe(down)">
                                      <p:cBhvr>
                                        <p:cTn id="30" dur="500"/>
                                        <p:tgtEl>
                                          <p:spTgt spid="26629"/>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26630"/>
                                        </p:tgtEl>
                                        <p:attrNameLst>
                                          <p:attrName>style.visibility</p:attrName>
                                        </p:attrNameLst>
                                      </p:cBhvr>
                                      <p:to>
                                        <p:strVal val="visible"/>
                                      </p:to>
                                    </p:set>
                                    <p:animEffect transition="in" filter="fade">
                                      <p:cBhvr>
                                        <p:cTn id="35" dur="1000"/>
                                        <p:tgtEl>
                                          <p:spTgt spid="26630"/>
                                        </p:tgtEl>
                                      </p:cBhvr>
                                    </p:animEffect>
                                    <p:anim calcmode="lin" valueType="num">
                                      <p:cBhvr>
                                        <p:cTn id="36" dur="1000" fill="hold"/>
                                        <p:tgtEl>
                                          <p:spTgt spid="26630"/>
                                        </p:tgtEl>
                                        <p:attrNameLst>
                                          <p:attrName>ppt_x</p:attrName>
                                        </p:attrNameLst>
                                      </p:cBhvr>
                                      <p:tavLst>
                                        <p:tav tm="0">
                                          <p:val>
                                            <p:strVal val="#ppt_x"/>
                                          </p:val>
                                        </p:tav>
                                        <p:tav tm="100000">
                                          <p:val>
                                            <p:strVal val="#ppt_x"/>
                                          </p:val>
                                        </p:tav>
                                      </p:tavLst>
                                    </p:anim>
                                    <p:anim calcmode="lin" valueType="num">
                                      <p:cBhvr>
                                        <p:cTn id="37" dur="900" decel="100000" fill="hold"/>
                                        <p:tgtEl>
                                          <p:spTgt spid="26630"/>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26630"/>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nodeType="clickEffect">
                                  <p:stCondLst>
                                    <p:cond delay="0"/>
                                  </p:stCondLst>
                                  <p:iterate type="lt">
                                    <p:tmPct val="50000"/>
                                  </p:iterate>
                                  <p:childTnLst>
                                    <p:set>
                                      <p:cBhvr>
                                        <p:cTn id="42" dur="1" fill="hold">
                                          <p:stCondLst>
                                            <p:cond delay="0"/>
                                          </p:stCondLst>
                                        </p:cTn>
                                        <p:tgtEl>
                                          <p:spTgt spid="26628"/>
                                        </p:tgtEl>
                                        <p:attrNameLst>
                                          <p:attrName>style.visibility</p:attrName>
                                        </p:attrNameLst>
                                      </p:cBhvr>
                                      <p:to>
                                        <p:strVal val="visible"/>
                                      </p:to>
                                    </p:set>
                                    <p:anim calcmode="discrete" valueType="clr">
                                      <p:cBhvr override="childStyle">
                                        <p:cTn id="43" dur="80"/>
                                        <p:tgtEl>
                                          <p:spTgt spid="26628"/>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26628"/>
                                        </p:tgtEl>
                                        <p:attrNameLst>
                                          <p:attrName>fillcolor</p:attrName>
                                        </p:attrNameLst>
                                      </p:cBhvr>
                                      <p:tavLst>
                                        <p:tav tm="0">
                                          <p:val>
                                            <p:clrVal>
                                              <a:schemeClr val="accent2"/>
                                            </p:clrVal>
                                          </p:val>
                                        </p:tav>
                                        <p:tav tm="50000">
                                          <p:val>
                                            <p:clrVal>
                                              <a:schemeClr val="hlink"/>
                                            </p:clrVal>
                                          </p:val>
                                        </p:tav>
                                      </p:tavLst>
                                    </p:anim>
                                    <p:set>
                                      <p:cBhvr>
                                        <p:cTn id="45" dur="80"/>
                                        <p:tgtEl>
                                          <p:spTgt spid="26628"/>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iterate type="lt">
                                    <p:tmPct val="0"/>
                                  </p:iterate>
                                  <p:childTnLst>
                                    <p:set>
                                      <p:cBhvr>
                                        <p:cTn id="49" dur="1" fill="hold">
                                          <p:stCondLst>
                                            <p:cond delay="0"/>
                                          </p:stCondLst>
                                        </p:cTn>
                                        <p:tgtEl>
                                          <p:spTgt spid="26628"/>
                                        </p:tgtEl>
                                        <p:attrNameLst>
                                          <p:attrName>style.visibility</p:attrName>
                                        </p:attrNameLst>
                                      </p:cBhvr>
                                      <p:to>
                                        <p:strVal val="visible"/>
                                      </p:to>
                                    </p:set>
                                    <p:anim calcmode="lin" valueType="num">
                                      <p:cBhvr>
                                        <p:cTn id="50" dur="500" fill="hold"/>
                                        <p:tgtEl>
                                          <p:spTgt spid="26628"/>
                                        </p:tgtEl>
                                        <p:attrNameLst>
                                          <p:attrName>ppt_w</p:attrName>
                                        </p:attrNameLst>
                                      </p:cBhvr>
                                      <p:tavLst>
                                        <p:tav tm="0">
                                          <p:val>
                                            <p:fltVal val="0"/>
                                          </p:val>
                                        </p:tav>
                                        <p:tav tm="100000">
                                          <p:val>
                                            <p:strVal val="#ppt_w"/>
                                          </p:val>
                                        </p:tav>
                                      </p:tavLst>
                                    </p:anim>
                                    <p:anim calcmode="lin" valueType="num">
                                      <p:cBhvr>
                                        <p:cTn id="51" dur="500" fill="hold"/>
                                        <p:tgtEl>
                                          <p:spTgt spid="26628"/>
                                        </p:tgtEl>
                                        <p:attrNameLst>
                                          <p:attrName>ppt_h</p:attrName>
                                        </p:attrNameLst>
                                      </p:cBhvr>
                                      <p:tavLst>
                                        <p:tav tm="0">
                                          <p:val>
                                            <p:fltVal val="0"/>
                                          </p:val>
                                        </p:tav>
                                        <p:tav tm="100000">
                                          <p:val>
                                            <p:strVal val="#ppt_h"/>
                                          </p:val>
                                        </p:tav>
                                      </p:tavLst>
                                    </p:anim>
                                    <p:animEffect transition="in" filter="fade">
                                      <p:cBhvr>
                                        <p:cTn id="5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Администратор\Downloads\нервова система.jpg"/>
          <p:cNvPicPr>
            <a:picLocks noGrp="1" noChangeAspect="1" noChangeArrowheads="1"/>
          </p:cNvPicPr>
          <p:nvPr>
            <p:ph idx="1"/>
          </p:nvPr>
        </p:nvPicPr>
        <p:blipFill>
          <a:blip r:embed="rId2" cstate="print"/>
          <a:srcRect/>
          <a:stretch>
            <a:fillRect/>
          </a:stretch>
        </p:blipFill>
        <p:spPr bwMode="auto">
          <a:xfrm>
            <a:off x="1547664" y="1340768"/>
            <a:ext cx="6120679" cy="4608511"/>
          </a:xfrm>
          <a:prstGeom prst="rect">
            <a:avLst/>
          </a:prstGeom>
          <a:noFill/>
        </p:spPr>
      </p:pic>
      <p:sp>
        <p:nvSpPr>
          <p:cNvPr id="2" name="Заголовок 1"/>
          <p:cNvSpPr>
            <a:spLocks noGrp="1"/>
          </p:cNvSpPr>
          <p:nvPr>
            <p:ph type="title"/>
          </p:nvPr>
        </p:nvSpPr>
        <p:spPr/>
        <p:txBody>
          <a:bodyPr/>
          <a:lstStyle/>
          <a:p>
            <a:r>
              <a:rPr lang="uk-UA" dirty="0" smtClean="0"/>
              <a:t>Найкраще розвинена </a:t>
            </a:r>
            <a:endParaRPr lang="ru-RU" dirty="0"/>
          </a:p>
        </p:txBody>
      </p:sp>
      <p:sp>
        <p:nvSpPr>
          <p:cNvPr id="5" name="Прямоугольник 4"/>
          <p:cNvSpPr/>
          <p:nvPr/>
        </p:nvSpPr>
        <p:spPr>
          <a:xfrm>
            <a:off x="971600" y="5733256"/>
            <a:ext cx="7632848" cy="936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4000" dirty="0" smtClean="0">
                <a:latin typeface="Times New Roman" pitchFamily="18" charset="0"/>
                <a:cs typeface="Times New Roman" pitchFamily="18" charset="0"/>
              </a:rPr>
              <a:t>Хордових тварин та Людини</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22" name="Picture 2" descr="C:\Users\Администратор\Downloads\головний моз2.jpg"/>
          <p:cNvPicPr>
            <a:picLocks noGrp="1" noChangeAspect="1" noChangeArrowheads="1"/>
          </p:cNvPicPr>
          <p:nvPr>
            <p:ph idx="1"/>
          </p:nvPr>
        </p:nvPicPr>
        <p:blipFill>
          <a:blip r:embed="rId2" cstate="print"/>
          <a:srcRect/>
          <a:stretch>
            <a:fillRect/>
          </a:stretch>
        </p:blipFill>
        <p:spPr bwMode="auto">
          <a:xfrm>
            <a:off x="1475656" y="1628800"/>
            <a:ext cx="6408712" cy="3600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8next.com/uploads/fotos/7bio/7b_k_u2015_345.png"/>
          <p:cNvPicPr>
            <a:picLocks noGrp="1"/>
          </p:cNvPicPr>
          <p:nvPr>
            <p:ph idx="1"/>
          </p:nvPr>
        </p:nvPicPr>
        <p:blipFill>
          <a:blip r:embed="rId2" cstate="print"/>
          <a:srcRect/>
          <a:stretch>
            <a:fillRect/>
          </a:stretch>
        </p:blipFill>
        <p:spPr bwMode="auto">
          <a:xfrm>
            <a:off x="509020" y="260648"/>
            <a:ext cx="8125960" cy="6192687"/>
          </a:xfrm>
          <a:prstGeom prst="rect">
            <a:avLst/>
          </a:prstGeom>
          <a:noFill/>
          <a:ln w="9525">
            <a:noFill/>
            <a:miter lim="800000"/>
            <a:headEnd/>
            <a:tailEnd/>
          </a:ln>
        </p:spPr>
      </p:pic>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uk-UA" dirty="0" smtClean="0"/>
              <a:t/>
            </a:r>
            <a:br>
              <a:rPr lang="uk-UA" dirty="0" smtClean="0"/>
            </a:br>
            <a:r>
              <a:rPr lang="uk-UA" dirty="0" smtClean="0"/>
              <a:t>Отже хребетні та безхребетні відрізняються розвитком нервової системи, а отже і поведінкою</a:t>
            </a:r>
            <a:r>
              <a:rPr lang="ru-RU" dirty="0" smtClean="0"/>
              <a:t/>
            </a:r>
            <a:br>
              <a:rPr lang="ru-RU" dirty="0" smtClean="0"/>
            </a:br>
            <a:endParaRPr lang="ru-RU" dirty="0"/>
          </a:p>
        </p:txBody>
      </p:sp>
      <p:sp>
        <p:nvSpPr>
          <p:cNvPr id="3" name="Содержимое 2"/>
          <p:cNvSpPr>
            <a:spLocks noGrp="1"/>
          </p:cNvSpPr>
          <p:nvPr>
            <p:ph idx="1"/>
          </p:nvPr>
        </p:nvSpPr>
        <p:spPr>
          <a:xfrm>
            <a:off x="457200" y="2924944"/>
            <a:ext cx="8229600" cy="3201219"/>
          </a:xfrm>
        </p:spPr>
        <p:txBody>
          <a:bodyPr/>
          <a:lstStyle/>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поведінка</a:t>
            </a:r>
            <a:endParaRPr lang="ru-RU" dirty="0"/>
          </a:p>
        </p:txBody>
      </p:sp>
      <p:sp>
        <p:nvSpPr>
          <p:cNvPr id="3" name="Содержимое 2"/>
          <p:cNvSpPr>
            <a:spLocks noGrp="1"/>
          </p:cNvSpPr>
          <p:nvPr>
            <p:ph idx="1"/>
          </p:nvPr>
        </p:nvSpPr>
        <p:spPr/>
        <p:txBody>
          <a:bodyPr>
            <a:normAutofit fontScale="85000" lnSpcReduction="10000"/>
          </a:bodyPr>
          <a:lstStyle/>
          <a:p>
            <a:r>
              <a:rPr lang="uk-UA" dirty="0" smtClean="0"/>
              <a:t>Вроджена                                 чи     набута</a:t>
            </a:r>
          </a:p>
          <a:p>
            <a:r>
              <a:rPr lang="uk-UA" dirty="0" smtClean="0">
                <a:solidFill>
                  <a:schemeClr val="accent6">
                    <a:lumMod val="75000"/>
                  </a:schemeClr>
                </a:solidFill>
              </a:rPr>
              <a:t>Територіальна               </a:t>
            </a:r>
            <a:r>
              <a:rPr lang="uk-UA" dirty="0" smtClean="0">
                <a:solidFill>
                  <a:schemeClr val="tx2">
                    <a:lumMod val="75000"/>
                  </a:schemeClr>
                </a:solidFill>
              </a:rPr>
              <a:t>утворення умовних 						рефлексів</a:t>
            </a:r>
          </a:p>
          <a:p>
            <a:r>
              <a:rPr lang="uk-UA" dirty="0" smtClean="0">
                <a:solidFill>
                  <a:schemeClr val="accent6">
                    <a:lumMod val="75000"/>
                  </a:schemeClr>
                </a:solidFill>
              </a:rPr>
              <a:t>Репродуктивна </a:t>
            </a:r>
          </a:p>
          <a:p>
            <a:r>
              <a:rPr lang="uk-UA" dirty="0" smtClean="0">
                <a:solidFill>
                  <a:schemeClr val="accent6">
                    <a:lumMod val="75000"/>
                  </a:schemeClr>
                </a:solidFill>
              </a:rPr>
              <a:t>захисна </a:t>
            </a:r>
          </a:p>
          <a:p>
            <a:r>
              <a:rPr lang="uk-UA" dirty="0" smtClean="0">
                <a:solidFill>
                  <a:schemeClr val="accent6">
                    <a:lumMod val="75000"/>
                  </a:schemeClr>
                </a:solidFill>
              </a:rPr>
              <a:t>харчова </a:t>
            </a:r>
          </a:p>
          <a:p>
            <a:r>
              <a:rPr lang="uk-UA" dirty="0" smtClean="0"/>
              <a:t>Вигодовування молоком, мітити територію шкрябати дерева турбуватися про потомство, будувати гніздо, вигодовування малят, пташенят, шлюбна поведінка, чекати свого товариша з школи</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Спостереження за зразком</a:t>
            </a:r>
            <a:endParaRPr lang="ru-RU" dirty="0"/>
          </a:p>
        </p:txBody>
      </p:sp>
      <p:sp>
        <p:nvSpPr>
          <p:cNvPr id="3" name="Содержимое 2"/>
          <p:cNvSpPr>
            <a:spLocks noGrp="1"/>
          </p:cNvSpPr>
          <p:nvPr>
            <p:ph idx="1"/>
          </p:nvPr>
        </p:nvSpPr>
        <p:spPr/>
        <p:txBody>
          <a:bodyPr/>
          <a:lstStyle/>
          <a:p>
            <a:r>
              <a:rPr lang="uk-UA" dirty="0" smtClean="0"/>
              <a:t>Лабораторне дослідження</a:t>
            </a:r>
          </a:p>
          <a:p>
            <a:r>
              <a:rPr lang="uk-UA" dirty="0" smtClean="0"/>
              <a:t>1. </a:t>
            </a:r>
            <a:r>
              <a:rPr lang="uk-UA" smtClean="0"/>
              <a:t>Об'єкт </a:t>
            </a:r>
            <a:r>
              <a:rPr lang="uk-UA" dirty="0" smtClean="0"/>
              <a:t>дослідження?</a:t>
            </a:r>
          </a:p>
          <a:p>
            <a:r>
              <a:rPr lang="uk-UA" dirty="0" smtClean="0"/>
              <a:t>2. Детальний опис об'єкта дослідження</a:t>
            </a:r>
          </a:p>
          <a:p>
            <a:r>
              <a:rPr lang="uk-UA" dirty="0" smtClean="0"/>
              <a:t>3. Вказати тип описаної поведінки </a:t>
            </a:r>
          </a:p>
          <a:p>
            <a:r>
              <a:rPr lang="uk-UA" dirty="0" smtClean="0"/>
              <a:t>4. Висновок</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Вгадайте кого я описую</a:t>
            </a:r>
            <a:endParaRPr lang="ru-RU" dirty="0"/>
          </a:p>
        </p:txBody>
      </p:sp>
      <p:sp>
        <p:nvSpPr>
          <p:cNvPr id="3" name="Содержимое 2"/>
          <p:cNvSpPr>
            <a:spLocks noGrp="1"/>
          </p:cNvSpPr>
          <p:nvPr>
            <p:ph idx="1"/>
          </p:nvPr>
        </p:nvSpPr>
        <p:spPr>
          <a:xfrm>
            <a:off x="457200" y="1196752"/>
            <a:ext cx="8229600" cy="5256584"/>
          </a:xfrm>
        </p:spPr>
        <p:txBody>
          <a:bodyPr>
            <a:normAutofit fontScale="85000" lnSpcReduction="20000"/>
          </a:bodyPr>
          <a:lstStyle/>
          <a:p>
            <a:r>
              <a:rPr lang="uk-UA" dirty="0" smtClean="0"/>
              <a:t>Я спостерігаю за поведінкою ……..  Який відноситься до класу …………… типу Хордові тварини. Його забарвлення темно-зелене, яке допомагає йому маскуватися у довкіллі. Він дуже неповороткий тому здобич свою чекає терпляче, висунувши свою морду над водою. Його  здобич  - будь які теплокровні тварини, які забарилися, або були не особливо обережні.  Він не вміє жувати, хоча має дуже багато зубів,  він ковтає жертву. Його шлунок може перетравити навіть залізні речі. Але він проявляє особливу турботу про потомство, надійно охороняючи його.</a:t>
            </a:r>
          </a:p>
          <a:p>
            <a:r>
              <a:rPr lang="uk-UA" dirty="0" smtClean="0"/>
              <a:t> </a:t>
            </a:r>
            <a:r>
              <a:rPr lang="uk-UA" dirty="0" smtClean="0">
                <a:solidFill>
                  <a:srgbClr val="FF0000"/>
                </a:solidFill>
              </a:rPr>
              <a:t>Типи поведінки</a:t>
            </a:r>
          </a:p>
          <a:p>
            <a:r>
              <a:rPr lang="uk-UA" dirty="0" smtClean="0">
                <a:solidFill>
                  <a:srgbClr val="FF0000"/>
                </a:solidFill>
              </a:rPr>
              <a:t>висновок</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a:t>
            </a:r>
            <a:endParaRPr lang="ru-RU" dirty="0"/>
          </a:p>
        </p:txBody>
      </p:sp>
      <p:sp>
        <p:nvSpPr>
          <p:cNvPr id="3" name="Содержимое 2"/>
          <p:cNvSpPr>
            <a:spLocks noGrp="1"/>
          </p:cNvSpPr>
          <p:nvPr>
            <p:ph idx="1"/>
          </p:nvPr>
        </p:nvSpPr>
        <p:spPr/>
        <p:txBody>
          <a:bodyPr>
            <a:normAutofit/>
          </a:bodyPr>
          <a:lstStyle/>
          <a:p>
            <a:r>
              <a:rPr lang="uk-UA" dirty="0" smtClean="0">
                <a:latin typeface="Times New Roman" pitchFamily="18" charset="0"/>
                <a:cs typeface="Times New Roman" pitchFamily="18" charset="0"/>
              </a:rPr>
              <a:t>Розвивати навичку спостерігати за тваринами;</a:t>
            </a:r>
          </a:p>
          <a:p>
            <a:r>
              <a:rPr lang="uk-UA" dirty="0" smtClean="0">
                <a:latin typeface="Times New Roman" pitchFamily="18" charset="0"/>
                <a:cs typeface="Times New Roman" pitchFamily="18" charset="0"/>
              </a:rPr>
              <a:t>Навчатися описувати поведінку тварин;</a:t>
            </a:r>
          </a:p>
          <a:p>
            <a:r>
              <a:rPr lang="uk-UA" dirty="0" smtClean="0">
                <a:latin typeface="Times New Roman" pitchFamily="18" charset="0"/>
                <a:cs typeface="Times New Roman" pitchFamily="18" charset="0"/>
              </a:rPr>
              <a:t>Навчитися  визначати тип поведінки тварин;</a:t>
            </a:r>
          </a:p>
          <a:p>
            <a:r>
              <a:rPr lang="uk-UA" dirty="0" smtClean="0">
                <a:latin typeface="Times New Roman" pitchFamily="18" charset="0"/>
                <a:cs typeface="Times New Roman" pitchFamily="18" charset="0"/>
              </a:rPr>
              <a:t>Прищеплювати любов та бережне ставлення до тварин</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90266"/>
          </a:xfrm>
        </p:spPr>
        <p:txBody>
          <a:bodyPr>
            <a:normAutofit fontScale="90000"/>
          </a:bodyPr>
          <a:lstStyle/>
          <a:p>
            <a:pPr algn="just"/>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r>
              <a:rPr lang="ru-RU" dirty="0" smtClean="0">
                <a:solidFill>
                  <a:srgbClr val="FF0000"/>
                </a:solidFill>
                <a:latin typeface="Times New Roman" pitchFamily="18" charset="0"/>
                <a:cs typeface="Times New Roman" pitchFamily="18" charset="0"/>
              </a:rPr>
              <a:t>Зоолог</a:t>
            </a:r>
            <a:r>
              <a:rPr lang="uk-UA" dirty="0" err="1" smtClean="0">
                <a:solidFill>
                  <a:srgbClr val="FF0000"/>
                </a:solidFill>
                <a:latin typeface="Times New Roman" pitchFamily="18" charset="0"/>
                <a:cs typeface="Times New Roman" pitchFamily="18" charset="0"/>
              </a:rPr>
              <a:t>ія</a:t>
            </a:r>
            <a:r>
              <a:rPr lang="uk-UA" dirty="0" smtClean="0">
                <a:solidFill>
                  <a:srgbClr val="FF0000"/>
                </a:solidFill>
                <a:latin typeface="Times New Roman" pitchFamily="18" charset="0"/>
                <a:cs typeface="Times New Roman" pitchFamily="18" charset="0"/>
              </a:rPr>
              <a:t> </a:t>
            </a:r>
            <a:r>
              <a:rPr lang="uk-UA" dirty="0" smtClean="0">
                <a:latin typeface="Times New Roman" pitchFamily="18" charset="0"/>
                <a:cs typeface="Times New Roman" pitchFamily="18" charset="0"/>
              </a:rPr>
              <a:t>- наука яка вивчає життя , зовнішню та внутрішню будову тварин, їх середовище проживання та поведінку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996952"/>
            <a:ext cx="8229600" cy="3129211"/>
          </a:xfrm>
        </p:spPr>
        <p:txBody>
          <a:bodyPr/>
          <a:lstStyle/>
          <a:p>
            <a:pPr algn="just">
              <a:buNone/>
            </a:pPr>
            <a:endParaRPr lang="uk-UA" sz="4000" dirty="0" smtClean="0">
              <a:solidFill>
                <a:srgbClr val="FF0000"/>
              </a:solidFill>
              <a:latin typeface="Times New Roman" pitchFamily="18" charset="0"/>
              <a:cs typeface="Times New Roman" pitchFamily="18" charset="0"/>
            </a:endParaRPr>
          </a:p>
          <a:p>
            <a:pPr algn="just">
              <a:buNone/>
            </a:pPr>
            <a:r>
              <a:rPr lang="uk-UA" sz="4000" dirty="0" smtClean="0">
                <a:solidFill>
                  <a:srgbClr val="FF0000"/>
                </a:solidFill>
                <a:latin typeface="Times New Roman" pitchFamily="18" charset="0"/>
                <a:cs typeface="Times New Roman" pitchFamily="18" charset="0"/>
              </a:rPr>
              <a:t>Етологія</a:t>
            </a:r>
            <a:r>
              <a:rPr lang="uk-UA" sz="4000" dirty="0" smtClean="0">
                <a:latin typeface="Times New Roman" pitchFamily="18" charset="0"/>
                <a:cs typeface="Times New Roman" pitchFamily="18" charset="0"/>
              </a:rPr>
              <a:t> – наука, яка вивчає поведінку тварин</a:t>
            </a:r>
            <a:endParaRPr lang="ru-RU" sz="4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uk-UA" dirty="0" smtClean="0"/>
              <a:t>Всі тварини різні</a:t>
            </a:r>
            <a:endParaRPr lang="ru-RU" dirty="0"/>
          </a:p>
        </p:txBody>
      </p:sp>
      <p:pic>
        <p:nvPicPr>
          <p:cNvPr id="4" name="Picture 4" descr="salamandra_mid"/>
          <p:cNvPicPr>
            <a:picLocks noGrp="1" noChangeAspect="1" noChangeArrowheads="1"/>
          </p:cNvPicPr>
          <p:nvPr>
            <p:ph idx="1"/>
          </p:nvPr>
        </p:nvPicPr>
        <p:blipFill>
          <a:blip r:embed="rId2" cstate="print"/>
          <a:srcRect/>
          <a:stretch>
            <a:fillRect/>
          </a:stretch>
        </p:blipFill>
        <p:spPr bwMode="auto">
          <a:xfrm>
            <a:off x="179512" y="2132856"/>
            <a:ext cx="2794198" cy="1914525"/>
          </a:xfrm>
          <a:prstGeom prst="rect">
            <a:avLst/>
          </a:prstGeom>
          <a:noFill/>
          <a:ln w="9525">
            <a:noFill/>
            <a:miter lim="800000"/>
            <a:headEnd/>
            <a:tailEnd/>
          </a:ln>
        </p:spPr>
      </p:pic>
      <p:pic>
        <p:nvPicPr>
          <p:cNvPr id="5" name="Picture 4" descr="тар2"/>
          <p:cNvPicPr>
            <a:picLocks noChangeAspect="1" noChangeArrowheads="1"/>
          </p:cNvPicPr>
          <p:nvPr/>
        </p:nvPicPr>
        <p:blipFill>
          <a:blip r:embed="rId3" cstate="print"/>
          <a:srcRect/>
          <a:stretch>
            <a:fillRect/>
          </a:stretch>
        </p:blipFill>
        <p:spPr bwMode="auto">
          <a:xfrm>
            <a:off x="6372200" y="1772816"/>
            <a:ext cx="2376264" cy="1512168"/>
          </a:xfrm>
          <a:prstGeom prst="rect">
            <a:avLst/>
          </a:prstGeom>
          <a:noFill/>
          <a:ln w="9525">
            <a:noFill/>
            <a:miter lim="800000"/>
            <a:headEnd/>
            <a:tailEnd/>
          </a:ln>
        </p:spPr>
      </p:pic>
      <p:pic>
        <p:nvPicPr>
          <p:cNvPr id="6" name="Рисунок 6" descr="C:\Downloads\фото\2830636_large.jpg"/>
          <p:cNvPicPr>
            <a:picLocks noChangeAspect="1" noChangeArrowheads="1"/>
          </p:cNvPicPr>
          <p:nvPr/>
        </p:nvPicPr>
        <p:blipFill>
          <a:blip r:embed="rId4" cstate="print"/>
          <a:srcRect/>
          <a:stretch>
            <a:fillRect/>
          </a:stretch>
        </p:blipFill>
        <p:spPr bwMode="auto">
          <a:xfrm>
            <a:off x="0" y="3977680"/>
            <a:ext cx="3096345" cy="2880320"/>
          </a:xfrm>
          <a:prstGeom prst="ellipse">
            <a:avLst/>
          </a:prstGeom>
          <a:ln>
            <a:noFill/>
          </a:ln>
          <a:effectLst>
            <a:softEdge rad="112500"/>
          </a:effectLst>
        </p:spPr>
      </p:pic>
      <p:pic>
        <p:nvPicPr>
          <p:cNvPr id="7" name="Picture 4" descr="рак4"/>
          <p:cNvPicPr>
            <a:picLocks noChangeAspect="1" noChangeArrowheads="1"/>
          </p:cNvPicPr>
          <p:nvPr/>
        </p:nvPicPr>
        <p:blipFill>
          <a:blip r:embed="rId5" cstate="print"/>
          <a:srcRect/>
          <a:stretch>
            <a:fillRect/>
          </a:stretch>
        </p:blipFill>
        <p:spPr bwMode="auto">
          <a:xfrm>
            <a:off x="6228184" y="4985048"/>
            <a:ext cx="2664916" cy="1872952"/>
          </a:xfrm>
          <a:prstGeom prst="rect">
            <a:avLst/>
          </a:prstGeom>
          <a:noFill/>
        </p:spPr>
      </p:pic>
      <p:sp>
        <p:nvSpPr>
          <p:cNvPr id="1026" name="AutoShape 2" descr="Картинки по запросу фото твари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Картинки по запросу фото твари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9" name="Picture 5" descr="C:\Users\Администратор\Downloads\голуб.jpg"/>
          <p:cNvPicPr>
            <a:picLocks noChangeAspect="1" noChangeArrowheads="1"/>
          </p:cNvPicPr>
          <p:nvPr/>
        </p:nvPicPr>
        <p:blipFill>
          <a:blip r:embed="rId6" cstate="print"/>
          <a:srcRect/>
          <a:stretch>
            <a:fillRect/>
          </a:stretch>
        </p:blipFill>
        <p:spPr bwMode="auto">
          <a:xfrm>
            <a:off x="2699792" y="1196752"/>
            <a:ext cx="2781300" cy="2019300"/>
          </a:xfrm>
          <a:prstGeom prst="rect">
            <a:avLst/>
          </a:prstGeom>
          <a:noFill/>
        </p:spPr>
      </p:pic>
      <p:pic>
        <p:nvPicPr>
          <p:cNvPr id="1030" name="Picture 6" descr="C:\Users\Администратор\Downloads\зайчик.jpg"/>
          <p:cNvPicPr>
            <a:picLocks noChangeAspect="1" noChangeArrowheads="1"/>
          </p:cNvPicPr>
          <p:nvPr/>
        </p:nvPicPr>
        <p:blipFill>
          <a:blip r:embed="rId7" cstate="print"/>
          <a:srcRect/>
          <a:stretch>
            <a:fillRect/>
          </a:stretch>
        </p:blipFill>
        <p:spPr bwMode="auto">
          <a:xfrm>
            <a:off x="2843808" y="4797152"/>
            <a:ext cx="2880320" cy="1872208"/>
          </a:xfrm>
          <a:prstGeom prst="rect">
            <a:avLst/>
          </a:prstGeom>
          <a:noFill/>
        </p:spPr>
      </p:pic>
      <p:pic>
        <p:nvPicPr>
          <p:cNvPr id="1031" name="Picture 7" descr="C:\Users\Администратор\Downloads\котик ы собачка.jpg"/>
          <p:cNvPicPr>
            <a:picLocks noChangeAspect="1" noChangeArrowheads="1"/>
          </p:cNvPicPr>
          <p:nvPr/>
        </p:nvPicPr>
        <p:blipFill>
          <a:blip r:embed="rId8" cstate="print"/>
          <a:srcRect/>
          <a:stretch>
            <a:fillRect/>
          </a:stretch>
        </p:blipFill>
        <p:spPr bwMode="auto">
          <a:xfrm>
            <a:off x="179512" y="188640"/>
            <a:ext cx="2088232" cy="1368152"/>
          </a:xfrm>
          <a:prstGeom prst="rect">
            <a:avLst/>
          </a:prstGeom>
          <a:noFill/>
        </p:spPr>
      </p:pic>
      <p:pic>
        <p:nvPicPr>
          <p:cNvPr id="1032" name="Picture 8" descr="C:\Users\Администратор\Downloads\ведмыдь.jpg"/>
          <p:cNvPicPr>
            <a:picLocks noChangeAspect="1" noChangeArrowheads="1"/>
          </p:cNvPicPr>
          <p:nvPr/>
        </p:nvPicPr>
        <p:blipFill>
          <a:blip r:embed="rId9" cstate="print"/>
          <a:srcRect/>
          <a:stretch>
            <a:fillRect/>
          </a:stretch>
        </p:blipFill>
        <p:spPr bwMode="auto">
          <a:xfrm>
            <a:off x="3059832" y="3068960"/>
            <a:ext cx="2038350" cy="1522090"/>
          </a:xfrm>
          <a:prstGeom prst="rect">
            <a:avLst/>
          </a:prstGeom>
          <a:noFill/>
        </p:spPr>
      </p:pic>
      <p:pic>
        <p:nvPicPr>
          <p:cNvPr id="1033" name="Picture 9" descr="C:\Users\Администратор\Downloads\вовк.jpg"/>
          <p:cNvPicPr>
            <a:picLocks noChangeAspect="1" noChangeArrowheads="1"/>
          </p:cNvPicPr>
          <p:nvPr/>
        </p:nvPicPr>
        <p:blipFill>
          <a:blip r:embed="rId10" cstate="print"/>
          <a:srcRect/>
          <a:stretch>
            <a:fillRect/>
          </a:stretch>
        </p:blipFill>
        <p:spPr bwMode="auto">
          <a:xfrm>
            <a:off x="6983760" y="188640"/>
            <a:ext cx="2160240" cy="1467544"/>
          </a:xfrm>
          <a:prstGeom prst="rect">
            <a:avLst/>
          </a:prstGeom>
          <a:noFill/>
        </p:spPr>
      </p:pic>
      <p:pic>
        <p:nvPicPr>
          <p:cNvPr id="1034" name="Picture 10" descr="C:\Users\Администратор\Downloads\тигр.jpg"/>
          <p:cNvPicPr>
            <a:picLocks noChangeAspect="1" noChangeArrowheads="1"/>
          </p:cNvPicPr>
          <p:nvPr/>
        </p:nvPicPr>
        <p:blipFill>
          <a:blip r:embed="rId11" cstate="print"/>
          <a:srcRect/>
          <a:stretch>
            <a:fillRect/>
          </a:stretch>
        </p:blipFill>
        <p:spPr bwMode="auto">
          <a:xfrm>
            <a:off x="6084168" y="3573016"/>
            <a:ext cx="2800350" cy="1152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wipe(down)">
                                      <p:cBhvr>
                                        <p:cTn id="7" dur="500"/>
                                        <p:tgtEl>
                                          <p:spTgt spid="1031"/>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9" presetClass="entr" presetSubtype="0" accel="100000" fill="hold" nodeType="clickEffect">
                                  <p:stCondLst>
                                    <p:cond delay="0"/>
                                  </p:stCondLst>
                                  <p:childTnLst>
                                    <p:set>
                                      <p:cBhvr>
                                        <p:cTn id="25" dur="1" fill="hold">
                                          <p:stCondLst>
                                            <p:cond delay="0"/>
                                          </p:stCondLst>
                                        </p:cTn>
                                        <p:tgtEl>
                                          <p:spTgt spid="1033"/>
                                        </p:tgtEl>
                                        <p:attrNameLst>
                                          <p:attrName>style.visibility</p:attrName>
                                        </p:attrNameLst>
                                      </p:cBhvr>
                                      <p:to>
                                        <p:strVal val="visible"/>
                                      </p:to>
                                    </p:set>
                                    <p:anim calcmode="lin" valueType="num">
                                      <p:cBhvr>
                                        <p:cTn id="26" dur="500" fill="hold"/>
                                        <p:tgtEl>
                                          <p:spTgt spid="1033"/>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1033"/>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1033"/>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1033"/>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029"/>
                                        </p:tgtEl>
                                        <p:attrNameLst>
                                          <p:attrName>style.visibility</p:attrName>
                                        </p:attrNameLst>
                                      </p:cBhvr>
                                      <p:to>
                                        <p:strVal val="visible"/>
                                      </p:to>
                                    </p:set>
                                    <p:anim calcmode="lin" valueType="num">
                                      <p:cBhvr additive="base">
                                        <p:cTn id="34" dur="500" fill="hold"/>
                                        <p:tgtEl>
                                          <p:spTgt spid="1029"/>
                                        </p:tgtEl>
                                        <p:attrNameLst>
                                          <p:attrName>ppt_x</p:attrName>
                                        </p:attrNameLst>
                                      </p:cBhvr>
                                      <p:tavLst>
                                        <p:tav tm="0">
                                          <p:val>
                                            <p:strVal val="#ppt_x"/>
                                          </p:val>
                                        </p:tav>
                                        <p:tav tm="100000">
                                          <p:val>
                                            <p:strVal val="#ppt_x"/>
                                          </p:val>
                                        </p:tav>
                                      </p:tavLst>
                                    </p:anim>
                                    <p:anim calcmode="lin" valueType="num">
                                      <p:cBhvr additive="base">
                                        <p:cTn id="35"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032"/>
                                        </p:tgtEl>
                                        <p:attrNameLst>
                                          <p:attrName>style.visibility</p:attrName>
                                        </p:attrNameLst>
                                      </p:cBhvr>
                                      <p:to>
                                        <p:strVal val="visible"/>
                                      </p:to>
                                    </p:set>
                                    <p:anim calcmode="lin" valueType="num">
                                      <p:cBhvr additive="base">
                                        <p:cTn id="40" dur="500" fill="hold"/>
                                        <p:tgtEl>
                                          <p:spTgt spid="1032"/>
                                        </p:tgtEl>
                                        <p:attrNameLst>
                                          <p:attrName>ppt_x</p:attrName>
                                        </p:attrNameLst>
                                      </p:cBhvr>
                                      <p:tavLst>
                                        <p:tav tm="0">
                                          <p:val>
                                            <p:strVal val="#ppt_x"/>
                                          </p:val>
                                        </p:tav>
                                        <p:tav tm="100000">
                                          <p:val>
                                            <p:strVal val="#ppt_x"/>
                                          </p:val>
                                        </p:tav>
                                      </p:tavLst>
                                    </p:anim>
                                    <p:anim calcmode="lin" valueType="num">
                                      <p:cBhvr additive="base">
                                        <p:cTn id="41"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30"/>
                                        </p:tgtEl>
                                        <p:attrNameLst>
                                          <p:attrName>style.visibility</p:attrName>
                                        </p:attrNameLst>
                                      </p:cBhvr>
                                      <p:to>
                                        <p:strVal val="visible"/>
                                      </p:to>
                                    </p:set>
                                    <p:anim calcmode="lin" valueType="num">
                                      <p:cBhvr additive="base">
                                        <p:cTn id="51" dur="500" fill="hold"/>
                                        <p:tgtEl>
                                          <p:spTgt spid="1030"/>
                                        </p:tgtEl>
                                        <p:attrNameLst>
                                          <p:attrName>ppt_x</p:attrName>
                                        </p:attrNameLst>
                                      </p:cBhvr>
                                      <p:tavLst>
                                        <p:tav tm="0">
                                          <p:val>
                                            <p:strVal val="#ppt_x"/>
                                          </p:val>
                                        </p:tav>
                                        <p:tav tm="100000">
                                          <p:val>
                                            <p:strVal val="#ppt_x"/>
                                          </p:val>
                                        </p:tav>
                                      </p:tavLst>
                                    </p:anim>
                                    <p:anim calcmode="lin" valueType="num">
                                      <p:cBhvr additive="base">
                                        <p:cTn id="52"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fill="hold"/>
                                        <p:tgtEl>
                                          <p:spTgt spid="7"/>
                                        </p:tgtEl>
                                        <p:attrNameLst>
                                          <p:attrName>ppt_w</p:attrName>
                                        </p:attrNameLst>
                                      </p:cBhvr>
                                      <p:tavLst>
                                        <p:tav tm="0">
                                          <p:val>
                                            <p:fltVal val="0"/>
                                          </p:val>
                                        </p:tav>
                                        <p:tav tm="100000">
                                          <p:val>
                                            <p:strVal val="#ppt_w"/>
                                          </p:val>
                                        </p:tav>
                                      </p:tavLst>
                                    </p:anim>
                                    <p:anim calcmode="lin" valueType="num">
                                      <p:cBhvr>
                                        <p:cTn id="58" dur="500" fill="hold"/>
                                        <p:tgtEl>
                                          <p:spTgt spid="7"/>
                                        </p:tgtEl>
                                        <p:attrNameLst>
                                          <p:attrName>ppt_h</p:attrName>
                                        </p:attrNameLst>
                                      </p:cBhvr>
                                      <p:tavLst>
                                        <p:tav tm="0">
                                          <p:val>
                                            <p:fltVal val="0"/>
                                          </p:val>
                                        </p:tav>
                                        <p:tav tm="100000">
                                          <p:val>
                                            <p:strVal val="#ppt_h"/>
                                          </p:val>
                                        </p:tav>
                                      </p:tavLst>
                                    </p:anim>
                                    <p:animEffect transition="in" filter="fade">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7" presetClass="entr" presetSubtype="4" fill="hold" nodeType="clickEffect">
                                  <p:stCondLst>
                                    <p:cond delay="0"/>
                                  </p:stCondLst>
                                  <p:childTnLst>
                                    <p:set>
                                      <p:cBhvr>
                                        <p:cTn id="63" dur="1" fill="hold">
                                          <p:stCondLst>
                                            <p:cond delay="0"/>
                                          </p:stCondLst>
                                        </p:cTn>
                                        <p:tgtEl>
                                          <p:spTgt spid="1034"/>
                                        </p:tgtEl>
                                        <p:attrNameLst>
                                          <p:attrName>style.visibility</p:attrName>
                                        </p:attrNameLst>
                                      </p:cBhvr>
                                      <p:to>
                                        <p:strVal val="visible"/>
                                      </p:to>
                                    </p:set>
                                    <p:anim calcmode="lin" valueType="num">
                                      <p:cBhvr additive="base">
                                        <p:cTn id="64" dur="5000" fill="hold"/>
                                        <p:tgtEl>
                                          <p:spTgt spid="1034"/>
                                        </p:tgtEl>
                                        <p:attrNameLst>
                                          <p:attrName>ppt_x</p:attrName>
                                        </p:attrNameLst>
                                      </p:cBhvr>
                                      <p:tavLst>
                                        <p:tav tm="0">
                                          <p:val>
                                            <p:strVal val="#ppt_x"/>
                                          </p:val>
                                        </p:tav>
                                        <p:tav tm="100000">
                                          <p:val>
                                            <p:strVal val="#ppt_x"/>
                                          </p:val>
                                        </p:tav>
                                      </p:tavLst>
                                    </p:anim>
                                    <p:anim calcmode="lin" valueType="num">
                                      <p:cBhvr additive="base">
                                        <p:cTn id="65" dur="5000" fill="hold"/>
                                        <p:tgtEl>
                                          <p:spTgt spid="1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501008"/>
            <a:ext cx="8003232" cy="2952328"/>
          </a:xfrm>
        </p:spPr>
        <p:txBody>
          <a:bodyPr>
            <a:normAutofit fontScale="90000"/>
          </a:bodyPr>
          <a:lstStyle/>
          <a:p>
            <a:r>
              <a:rPr lang="uk-UA" dirty="0" smtClean="0"/>
              <a:t/>
            </a:r>
            <a:br>
              <a:rPr lang="uk-UA" dirty="0" smtClean="0"/>
            </a:br>
            <a:r>
              <a:rPr lang="uk-UA" dirty="0" smtClean="0"/>
              <a:t> </a:t>
            </a:r>
            <a:br>
              <a:rPr lang="uk-UA" dirty="0" smtClean="0"/>
            </a:br>
            <a:r>
              <a:rPr lang="uk-UA" dirty="0" smtClean="0">
                <a:solidFill>
                  <a:srgbClr val="FF0000"/>
                </a:solidFill>
              </a:rPr>
              <a:t>Царство Тварин </a:t>
            </a:r>
            <a:r>
              <a:rPr lang="uk-UA" dirty="0" smtClean="0"/>
              <a:t/>
            </a:r>
            <a:br>
              <a:rPr lang="uk-UA" dirty="0" smtClean="0"/>
            </a:br>
            <a:r>
              <a:rPr lang="uk-UA" dirty="0" smtClean="0"/>
              <a:t/>
            </a:r>
            <a:br>
              <a:rPr lang="uk-UA" dirty="0" smtClean="0"/>
            </a:br>
            <a:endParaRPr lang="ru-RU" dirty="0"/>
          </a:p>
        </p:txBody>
      </p:sp>
      <p:sp>
        <p:nvSpPr>
          <p:cNvPr id="3" name="Содержимое 2"/>
          <p:cNvSpPr>
            <a:spLocks noGrp="1"/>
          </p:cNvSpPr>
          <p:nvPr>
            <p:ph idx="1"/>
          </p:nvPr>
        </p:nvSpPr>
        <p:spPr>
          <a:xfrm>
            <a:off x="899592" y="1268761"/>
            <a:ext cx="7704856" cy="2160240"/>
          </a:xfrm>
        </p:spPr>
        <p:txBody>
          <a:bodyPr>
            <a:normAutofit/>
          </a:bodyPr>
          <a:lstStyle/>
          <a:p>
            <a:pPr algn="ctr">
              <a:buNone/>
            </a:pPr>
            <a:r>
              <a:rPr lang="uk-UA" dirty="0" smtClean="0">
                <a:latin typeface="Times New Roman" pitchFamily="18" charset="0"/>
                <a:cs typeface="Times New Roman" pitchFamily="18" charset="0"/>
              </a:rPr>
              <a:t>   Одноклітинні, хребетні, водні, багатоклітинні, суходільні, літаючі, плаваючі, безхребетні</a:t>
            </a:r>
            <a:endParaRPr lang="ru-RU" dirty="0">
              <a:latin typeface="Times New Roman" pitchFamily="18" charset="0"/>
              <a:cs typeface="Times New Roman" pitchFamily="18" charset="0"/>
            </a:endParaRPr>
          </a:p>
        </p:txBody>
      </p:sp>
      <p:sp>
        <p:nvSpPr>
          <p:cNvPr id="4" name="Прямоугольник 3"/>
          <p:cNvSpPr/>
          <p:nvPr/>
        </p:nvSpPr>
        <p:spPr>
          <a:xfrm>
            <a:off x="2195736" y="476672"/>
            <a:ext cx="4680520"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4000" dirty="0" smtClean="0">
                <a:latin typeface="Times New Roman" pitchFamily="18" charset="0"/>
                <a:cs typeface="Times New Roman" pitchFamily="18" charset="0"/>
              </a:rPr>
              <a:t>Царство </a:t>
            </a:r>
            <a:r>
              <a:rPr lang="ru-RU" sz="4000" dirty="0" err="1" smtClean="0">
                <a:latin typeface="Times New Roman" pitchFamily="18" charset="0"/>
                <a:cs typeface="Times New Roman" pitchFamily="18" charset="0"/>
              </a:rPr>
              <a:t>Тварин</a:t>
            </a:r>
            <a:endParaRPr lang="ru-RU" sz="4000" dirty="0">
              <a:latin typeface="Times New Roman" pitchFamily="18" charset="0"/>
              <a:cs typeface="Times New Roman" pitchFamily="18" charset="0"/>
            </a:endParaRPr>
          </a:p>
        </p:txBody>
      </p:sp>
      <p:sp>
        <p:nvSpPr>
          <p:cNvPr id="5" name="Прямоугольник 4"/>
          <p:cNvSpPr/>
          <p:nvPr/>
        </p:nvSpPr>
        <p:spPr>
          <a:xfrm>
            <a:off x="827584" y="3429000"/>
            <a:ext cx="3312368"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3200" dirty="0" smtClean="0">
                <a:latin typeface="Times New Roman" pitchFamily="18" charset="0"/>
                <a:cs typeface="Times New Roman" pitchFamily="18" charset="0"/>
              </a:rPr>
              <a:t>Одноклітинні</a:t>
            </a:r>
            <a:endParaRPr lang="ru-RU" sz="3200" dirty="0"/>
          </a:p>
        </p:txBody>
      </p:sp>
      <p:sp>
        <p:nvSpPr>
          <p:cNvPr id="6" name="Прямоугольник 5"/>
          <p:cNvSpPr/>
          <p:nvPr/>
        </p:nvSpPr>
        <p:spPr>
          <a:xfrm>
            <a:off x="5220072" y="3501008"/>
            <a:ext cx="3312368"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3200" dirty="0" smtClean="0">
                <a:latin typeface="Times New Roman" pitchFamily="18" charset="0"/>
                <a:cs typeface="Times New Roman" pitchFamily="18" charset="0"/>
              </a:rPr>
              <a:t>багатоклітинні</a:t>
            </a:r>
            <a:endParaRPr lang="ru-RU" sz="3200" dirty="0"/>
          </a:p>
        </p:txBody>
      </p:sp>
      <p:sp>
        <p:nvSpPr>
          <p:cNvPr id="7" name="Прямоугольник 6"/>
          <p:cNvSpPr/>
          <p:nvPr/>
        </p:nvSpPr>
        <p:spPr>
          <a:xfrm>
            <a:off x="971600" y="5733256"/>
            <a:ext cx="3312368"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3200" dirty="0" smtClean="0">
                <a:latin typeface="Times New Roman" pitchFamily="18" charset="0"/>
                <a:cs typeface="Times New Roman" pitchFamily="18" charset="0"/>
              </a:rPr>
              <a:t>хребетні</a:t>
            </a:r>
            <a:endParaRPr lang="ru-RU" sz="3200" dirty="0"/>
          </a:p>
        </p:txBody>
      </p:sp>
      <p:sp>
        <p:nvSpPr>
          <p:cNvPr id="8" name="Прямоугольник 7"/>
          <p:cNvSpPr/>
          <p:nvPr/>
        </p:nvSpPr>
        <p:spPr>
          <a:xfrm>
            <a:off x="5292080" y="5661248"/>
            <a:ext cx="3312368"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3200" dirty="0" smtClean="0">
                <a:latin typeface="Times New Roman" pitchFamily="18" charset="0"/>
                <a:cs typeface="Times New Roman" pitchFamily="18" charset="0"/>
              </a:rPr>
              <a:t>безхребетні</a:t>
            </a:r>
            <a:endParaRPr lang="ru-RU" sz="3200" dirty="0"/>
          </a:p>
        </p:txBody>
      </p:sp>
      <p:cxnSp>
        <p:nvCxnSpPr>
          <p:cNvPr id="10" name="Прямая со стрелкой 9"/>
          <p:cNvCxnSpPr/>
          <p:nvPr/>
        </p:nvCxnSpPr>
        <p:spPr>
          <a:xfrm flipH="1" flipV="1">
            <a:off x="3131840" y="4365104"/>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5220072" y="4365104"/>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3203848" y="5229200"/>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508104" y="5229200"/>
            <a:ext cx="72008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0" fill="hold"/>
                                        <p:tgtEl>
                                          <p:spTgt spid="8"/>
                                        </p:tgtEl>
                                        <p:attrNameLst>
                                          <p:attrName>ppt_x</p:attrName>
                                        </p:attrNameLst>
                                      </p:cBhvr>
                                      <p:tavLst>
                                        <p:tav tm="0">
                                          <p:val>
                                            <p:strVal val="#ppt_x"/>
                                          </p:val>
                                        </p:tav>
                                        <p:tav tm="100000">
                                          <p:val>
                                            <p:strVal val="#ppt_x"/>
                                          </p:val>
                                        </p:tav>
                                      </p:tavLst>
                                    </p:anim>
                                    <p:anim calcmode="lin" valueType="num">
                                      <p:cBhvr additive="base">
                                        <p:cTn id="30"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12776"/>
            <a:ext cx="4258816" cy="3384376"/>
          </a:xfrm>
        </p:spPr>
        <p:txBody>
          <a:bodyPr>
            <a:normAutofit fontScale="90000"/>
          </a:bodyPr>
          <a:lstStyle/>
          <a:p>
            <a:pPr algn="l"/>
            <a:r>
              <a:rPr lang="uk-UA" dirty="0" smtClean="0"/>
              <a:t/>
            </a:r>
            <a:br>
              <a:rPr lang="uk-UA" dirty="0" smtClean="0"/>
            </a:br>
            <a:r>
              <a:rPr lang="uk-UA" sz="3100" dirty="0" smtClean="0">
                <a:solidFill>
                  <a:schemeClr val="tx2">
                    <a:lumMod val="60000"/>
                    <a:lumOff val="40000"/>
                  </a:schemeClr>
                </a:solidFill>
                <a:latin typeface="Times New Roman" pitchFamily="18" charset="0"/>
                <a:cs typeface="Times New Roman" pitchFamily="18" charset="0"/>
              </a:rPr>
              <a:t>тип Кишковопорожнинні; </a:t>
            </a:r>
            <a:br>
              <a:rPr lang="uk-UA" sz="3100" dirty="0" smtClean="0">
                <a:solidFill>
                  <a:schemeClr val="tx2">
                    <a:lumMod val="60000"/>
                    <a:lumOff val="40000"/>
                  </a:schemeClr>
                </a:solidFill>
                <a:latin typeface="Times New Roman" pitchFamily="18" charset="0"/>
                <a:cs typeface="Times New Roman" pitchFamily="18" charset="0"/>
              </a:rPr>
            </a:br>
            <a:r>
              <a:rPr lang="uk-UA" sz="3100" dirty="0" smtClean="0">
                <a:solidFill>
                  <a:schemeClr val="tx2">
                    <a:lumMod val="60000"/>
                    <a:lumOff val="40000"/>
                  </a:schemeClr>
                </a:solidFill>
                <a:latin typeface="Times New Roman" pitchFamily="18" charset="0"/>
                <a:cs typeface="Times New Roman" pitchFamily="18" charset="0"/>
              </a:rPr>
              <a:t> тип Членистоногі;</a:t>
            </a:r>
            <a:br>
              <a:rPr lang="uk-UA" sz="3100" dirty="0" smtClean="0">
                <a:solidFill>
                  <a:schemeClr val="tx2">
                    <a:lumMod val="60000"/>
                    <a:lumOff val="40000"/>
                  </a:schemeClr>
                </a:solidFill>
                <a:latin typeface="Times New Roman" pitchFamily="18" charset="0"/>
                <a:cs typeface="Times New Roman" pitchFamily="18" charset="0"/>
              </a:rPr>
            </a:br>
            <a:r>
              <a:rPr lang="uk-UA" sz="3100" dirty="0" smtClean="0">
                <a:solidFill>
                  <a:schemeClr val="tx2">
                    <a:lumMod val="60000"/>
                    <a:lumOff val="40000"/>
                  </a:schemeClr>
                </a:solidFill>
                <a:latin typeface="Times New Roman" pitchFamily="18" charset="0"/>
                <a:cs typeface="Times New Roman" pitchFamily="18" charset="0"/>
              </a:rPr>
              <a:t> клас Ракоподібні; </a:t>
            </a:r>
            <a:r>
              <a:rPr lang="uk-UA" sz="3100" dirty="0" smtClean="0"/>
              <a:t/>
            </a:r>
            <a:br>
              <a:rPr lang="uk-UA" sz="3100" dirty="0" smtClean="0"/>
            </a:br>
            <a:r>
              <a:rPr lang="uk-UA" sz="3100" dirty="0" smtClean="0">
                <a:solidFill>
                  <a:schemeClr val="tx2">
                    <a:lumMod val="60000"/>
                    <a:lumOff val="40000"/>
                  </a:schemeClr>
                </a:solidFill>
                <a:latin typeface="Times New Roman" pitchFamily="18" charset="0"/>
                <a:cs typeface="Times New Roman" pitchFamily="18" charset="0"/>
              </a:rPr>
              <a:t> тип Молюски; </a:t>
            </a:r>
            <a:r>
              <a:rPr lang="uk-UA" sz="3100" dirty="0" smtClean="0"/>
              <a:t/>
            </a:r>
            <a:br>
              <a:rPr lang="uk-UA" sz="3100" dirty="0" smtClean="0"/>
            </a:br>
            <a:r>
              <a:rPr lang="uk-UA" sz="3100" dirty="0" smtClean="0">
                <a:solidFill>
                  <a:schemeClr val="tx2">
                    <a:lumMod val="60000"/>
                    <a:lumOff val="40000"/>
                  </a:schemeClr>
                </a:solidFill>
                <a:latin typeface="Times New Roman" pitchFamily="18" charset="0"/>
                <a:cs typeface="Times New Roman" pitchFamily="18" charset="0"/>
              </a:rPr>
              <a:t> клас Павукоподібні; </a:t>
            </a:r>
            <a:r>
              <a:rPr lang="uk-UA" dirty="0" smtClean="0"/>
              <a:t/>
            </a:r>
            <a:br>
              <a:rPr lang="uk-UA" dirty="0" smtClean="0"/>
            </a:br>
            <a:r>
              <a:rPr lang="uk-UA" sz="3100" dirty="0" smtClean="0">
                <a:solidFill>
                  <a:schemeClr val="tx2">
                    <a:lumMod val="60000"/>
                    <a:lumOff val="40000"/>
                  </a:schemeClr>
                </a:solidFill>
                <a:latin typeface="Times New Roman" pitchFamily="18" charset="0"/>
                <a:cs typeface="Times New Roman" pitchFamily="18" charset="0"/>
              </a:rPr>
              <a:t>Клас  Риби</a:t>
            </a:r>
            <a:r>
              <a:rPr lang="uk-UA" dirty="0" smtClean="0">
                <a:solidFill>
                  <a:schemeClr val="tx2">
                    <a:lumMod val="60000"/>
                    <a:lumOff val="40000"/>
                  </a:schemeClr>
                </a:solidFill>
                <a:latin typeface="Times New Roman" pitchFamily="18" charset="0"/>
                <a:cs typeface="Times New Roman" pitchFamily="18" charset="0"/>
              </a:rPr>
              <a:t/>
            </a:r>
            <a:br>
              <a:rPr lang="uk-UA" dirty="0" smtClean="0">
                <a:solidFill>
                  <a:schemeClr val="tx2">
                    <a:lumMod val="60000"/>
                    <a:lumOff val="40000"/>
                  </a:schemeClr>
                </a:solidFill>
                <a:latin typeface="Times New Roman" pitchFamily="18" charset="0"/>
                <a:cs typeface="Times New Roman" pitchFamily="18" charset="0"/>
              </a:rPr>
            </a:br>
            <a:r>
              <a:rPr lang="uk-UA" dirty="0" smtClean="0"/>
              <a:t/>
            </a:r>
            <a:br>
              <a:rPr lang="uk-UA" dirty="0" smtClean="0"/>
            </a:br>
            <a:r>
              <a:rPr lang="uk-UA" dirty="0" smtClean="0"/>
              <a:t> </a:t>
            </a:r>
            <a:endParaRPr lang="ru-RU" dirty="0"/>
          </a:p>
        </p:txBody>
      </p:sp>
      <p:sp>
        <p:nvSpPr>
          <p:cNvPr id="3" name="Содержимое 2"/>
          <p:cNvSpPr>
            <a:spLocks noGrp="1"/>
          </p:cNvSpPr>
          <p:nvPr>
            <p:ph idx="1"/>
          </p:nvPr>
        </p:nvSpPr>
        <p:spPr>
          <a:xfrm>
            <a:off x="4932040" y="332657"/>
            <a:ext cx="3754760" cy="5544616"/>
          </a:xfrm>
        </p:spPr>
        <p:txBody>
          <a:bodyPr>
            <a:normAutofit/>
          </a:bodyPr>
          <a:lstStyle/>
          <a:p>
            <a:pPr>
              <a:buNone/>
            </a:pPr>
            <a:endParaRPr lang="uk-UA" sz="2800" dirty="0" smtClean="0">
              <a:solidFill>
                <a:schemeClr val="tx2">
                  <a:lumMod val="60000"/>
                  <a:lumOff val="40000"/>
                </a:schemeClr>
              </a:solidFill>
              <a:latin typeface="Times New Roman" pitchFamily="18" charset="0"/>
              <a:cs typeface="Times New Roman" pitchFamily="18" charset="0"/>
            </a:endParaRPr>
          </a:p>
          <a:p>
            <a:pPr>
              <a:buNone/>
            </a:pPr>
            <a:endParaRPr lang="uk-UA" sz="2800" dirty="0" smtClean="0">
              <a:solidFill>
                <a:schemeClr val="tx2">
                  <a:lumMod val="60000"/>
                  <a:lumOff val="40000"/>
                </a:schemeClr>
              </a:solidFill>
              <a:latin typeface="Times New Roman" pitchFamily="18" charset="0"/>
              <a:cs typeface="Times New Roman" pitchFamily="18" charset="0"/>
            </a:endParaRPr>
          </a:p>
          <a:p>
            <a:pPr>
              <a:buNone/>
            </a:pPr>
            <a:r>
              <a:rPr lang="uk-UA" sz="2800" dirty="0" smtClean="0">
                <a:solidFill>
                  <a:schemeClr val="tx2">
                    <a:lumMod val="60000"/>
                    <a:lumOff val="40000"/>
                  </a:schemeClr>
                </a:solidFill>
                <a:latin typeface="Times New Roman" pitchFamily="18" charset="0"/>
                <a:cs typeface="Times New Roman" pitchFamily="18" charset="0"/>
              </a:rPr>
              <a:t>Клас Ссавці;</a:t>
            </a:r>
          </a:p>
          <a:p>
            <a:pPr>
              <a:buNone/>
            </a:pPr>
            <a:r>
              <a:rPr lang="uk-UA" sz="2800" dirty="0" smtClean="0">
                <a:solidFill>
                  <a:schemeClr val="tx2">
                    <a:lumMod val="60000"/>
                    <a:lumOff val="40000"/>
                  </a:schemeClr>
                </a:solidFill>
                <a:latin typeface="Times New Roman" pitchFamily="18" charset="0"/>
                <a:cs typeface="Times New Roman" pitchFamily="18" charset="0"/>
              </a:rPr>
              <a:t>Клас  Риби</a:t>
            </a:r>
          </a:p>
          <a:p>
            <a:pPr>
              <a:buNone/>
            </a:pPr>
            <a:r>
              <a:rPr lang="uk-UA" sz="2800" dirty="0" smtClean="0">
                <a:solidFill>
                  <a:schemeClr val="tx2">
                    <a:lumMod val="60000"/>
                    <a:lumOff val="40000"/>
                  </a:schemeClr>
                </a:solidFill>
                <a:latin typeface="Times New Roman" pitchFamily="18" charset="0"/>
                <a:cs typeface="Times New Roman" pitchFamily="18" charset="0"/>
              </a:rPr>
              <a:t>клас Плазуни;</a:t>
            </a:r>
          </a:p>
          <a:p>
            <a:pPr>
              <a:buNone/>
            </a:pPr>
            <a:r>
              <a:rPr lang="uk-UA" sz="2800" dirty="0" smtClean="0">
                <a:solidFill>
                  <a:schemeClr val="tx2">
                    <a:lumMod val="60000"/>
                    <a:lumOff val="40000"/>
                  </a:schemeClr>
                </a:solidFill>
                <a:latin typeface="Times New Roman" pitchFamily="18" charset="0"/>
                <a:cs typeface="Times New Roman" pitchFamily="18" charset="0"/>
              </a:rPr>
              <a:t>клас Птахи</a:t>
            </a:r>
          </a:p>
          <a:p>
            <a:pPr>
              <a:buNone/>
            </a:pPr>
            <a:r>
              <a:rPr lang="uk-UA" sz="2800" dirty="0" smtClean="0">
                <a:solidFill>
                  <a:schemeClr val="tx2">
                    <a:lumMod val="60000"/>
                    <a:lumOff val="40000"/>
                  </a:schemeClr>
                </a:solidFill>
                <a:latin typeface="Times New Roman" pitchFamily="18" charset="0"/>
                <a:cs typeface="Times New Roman" pitchFamily="18" charset="0"/>
              </a:rPr>
              <a:t>клас Комахи; </a:t>
            </a:r>
            <a:br>
              <a:rPr lang="uk-UA" sz="2800" dirty="0" smtClean="0">
                <a:solidFill>
                  <a:schemeClr val="tx2">
                    <a:lumMod val="60000"/>
                    <a:lumOff val="40000"/>
                  </a:schemeClr>
                </a:solidFill>
                <a:latin typeface="Times New Roman" pitchFamily="18" charset="0"/>
                <a:cs typeface="Times New Roman" pitchFamily="18" charset="0"/>
              </a:rPr>
            </a:br>
            <a:r>
              <a:rPr lang="uk-UA" sz="2800" dirty="0" smtClean="0">
                <a:solidFill>
                  <a:schemeClr val="tx2">
                    <a:lumMod val="60000"/>
                    <a:lumOff val="40000"/>
                  </a:schemeClr>
                </a:solidFill>
                <a:latin typeface="Times New Roman" pitchFamily="18" charset="0"/>
                <a:cs typeface="Times New Roman" pitchFamily="18" charset="0"/>
              </a:rPr>
              <a:t>тип Губки;</a:t>
            </a:r>
            <a:endParaRPr lang="ru-RU" sz="2800" dirty="0"/>
          </a:p>
        </p:txBody>
      </p:sp>
      <p:sp>
        <p:nvSpPr>
          <p:cNvPr id="4" name="Прямоугольник 3"/>
          <p:cNvSpPr/>
          <p:nvPr/>
        </p:nvSpPr>
        <p:spPr>
          <a:xfrm>
            <a:off x="1187624" y="4725144"/>
            <a:ext cx="6552728" cy="1800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400" dirty="0" smtClean="0">
                <a:solidFill>
                  <a:schemeClr val="tx2">
                    <a:lumMod val="60000"/>
                    <a:lumOff val="40000"/>
                  </a:schemeClr>
                </a:solidFill>
                <a:latin typeface="Times New Roman" pitchFamily="18" charset="0"/>
                <a:cs typeface="Times New Roman" pitchFamily="18" charset="0"/>
              </a:rPr>
              <a:t>Клас Ссавці; клас Риби; тип Кишковопорожнинні; тип Членистоногі; клас Ракоподібні; клас Плазуни; тип Молюски; клас Павукоподібні; клас Комахи; тип Губки; клас Риби; клас Птахи </a:t>
            </a:r>
            <a:endParaRPr lang="ru-RU" sz="2400" dirty="0">
              <a:solidFill>
                <a:schemeClr val="tx2">
                  <a:lumMod val="60000"/>
                  <a:lumOff val="40000"/>
                </a:schemeClr>
              </a:solidFill>
              <a:latin typeface="Times New Roman" pitchFamily="18" charset="0"/>
              <a:cs typeface="Times New Roman" pitchFamily="18" charset="0"/>
            </a:endParaRPr>
          </a:p>
        </p:txBody>
      </p:sp>
      <p:sp>
        <p:nvSpPr>
          <p:cNvPr id="5" name="Прямоугольник 4"/>
          <p:cNvSpPr/>
          <p:nvPr/>
        </p:nvSpPr>
        <p:spPr>
          <a:xfrm>
            <a:off x="683568" y="476672"/>
            <a:ext cx="3672408"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4400" dirty="0" smtClean="0"/>
              <a:t>Безхребетні:</a:t>
            </a:r>
            <a:endParaRPr lang="ru-RU" sz="4400" dirty="0"/>
          </a:p>
        </p:txBody>
      </p:sp>
      <p:sp>
        <p:nvSpPr>
          <p:cNvPr id="6" name="Прямоугольник 5"/>
          <p:cNvSpPr/>
          <p:nvPr/>
        </p:nvSpPr>
        <p:spPr>
          <a:xfrm>
            <a:off x="4860032" y="548680"/>
            <a:ext cx="3816424"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None/>
            </a:pPr>
            <a:r>
              <a:rPr lang="uk-UA" sz="4000" dirty="0" smtClean="0"/>
              <a:t>         Хребетні: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 поведінку відповідаю нервова система</a:t>
            </a:r>
            <a:endParaRPr lang="ru-RU" dirty="0"/>
          </a:p>
        </p:txBody>
      </p:sp>
      <p:sp>
        <p:nvSpPr>
          <p:cNvPr id="3" name="Содержимое 2"/>
          <p:cNvSpPr>
            <a:spLocks noGrp="1"/>
          </p:cNvSpPr>
          <p:nvPr>
            <p:ph idx="1"/>
          </p:nvPr>
        </p:nvSpPr>
        <p:spPr/>
        <p:txBody>
          <a:bodyPr/>
          <a:lstStyle/>
          <a:p>
            <a:r>
              <a:rPr lang="uk-UA" dirty="0" smtClean="0"/>
              <a:t>Нервів, нервових вузлів,спинного та головного мозку</a:t>
            </a:r>
            <a:endParaRPr lang="ru-RU" dirty="0"/>
          </a:p>
        </p:txBody>
      </p:sp>
      <p:pic>
        <p:nvPicPr>
          <p:cNvPr id="27650" name="Picture 2" descr="C:\Users\Администратор\Downloads\нейрон.jpg"/>
          <p:cNvPicPr>
            <a:picLocks noChangeAspect="1" noChangeArrowheads="1"/>
          </p:cNvPicPr>
          <p:nvPr/>
        </p:nvPicPr>
        <p:blipFill>
          <a:blip r:embed="rId2" cstate="print"/>
          <a:srcRect/>
          <a:stretch>
            <a:fillRect/>
          </a:stretch>
        </p:blipFill>
        <p:spPr bwMode="auto">
          <a:xfrm>
            <a:off x="1979712" y="3140968"/>
            <a:ext cx="5544616" cy="33123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C:\Users\Администратор\Downloads\еволюцыя нервовоъ системи.jpg"/>
          <p:cNvPicPr>
            <a:picLocks noChangeAspect="1" noChangeArrowheads="1"/>
          </p:cNvPicPr>
          <p:nvPr/>
        </p:nvPicPr>
        <p:blipFill>
          <a:blip r:embed="rId2" cstate="print"/>
          <a:srcRect/>
          <a:stretch>
            <a:fillRect/>
          </a:stretch>
        </p:blipFill>
        <p:spPr bwMode="auto">
          <a:xfrm>
            <a:off x="251520" y="3789040"/>
            <a:ext cx="3851920" cy="2664296"/>
          </a:xfrm>
          <a:prstGeom prst="rect">
            <a:avLst/>
          </a:prstGeom>
          <a:noFill/>
        </p:spPr>
      </p:pic>
      <p:sp>
        <p:nvSpPr>
          <p:cNvPr id="2" name="Заголовок 1"/>
          <p:cNvSpPr>
            <a:spLocks noGrp="1"/>
          </p:cNvSpPr>
          <p:nvPr>
            <p:ph type="title"/>
          </p:nvPr>
        </p:nvSpPr>
        <p:spPr/>
        <p:txBody>
          <a:bodyPr/>
          <a:lstStyle/>
          <a:p>
            <a:r>
              <a:rPr lang="uk-UA" dirty="0" smtClean="0"/>
              <a:t>Нервова система</a:t>
            </a:r>
            <a:endParaRPr lang="ru-RU" dirty="0"/>
          </a:p>
        </p:txBody>
      </p:sp>
      <p:sp>
        <p:nvSpPr>
          <p:cNvPr id="3" name="Содержимое 2"/>
          <p:cNvSpPr>
            <a:spLocks noGrp="1"/>
          </p:cNvSpPr>
          <p:nvPr>
            <p:ph idx="1"/>
          </p:nvPr>
        </p:nvSpPr>
        <p:spPr/>
        <p:txBody>
          <a:bodyPr/>
          <a:lstStyle/>
          <a:p>
            <a:r>
              <a:rPr lang="uk-UA" dirty="0" smtClean="0"/>
              <a:t>Дифузна</a:t>
            </a:r>
          </a:p>
          <a:p>
            <a:r>
              <a:rPr lang="uk-UA" dirty="0" smtClean="0"/>
              <a:t>Вузлова</a:t>
            </a:r>
          </a:p>
          <a:p>
            <a:r>
              <a:rPr lang="uk-UA" dirty="0" smtClean="0"/>
              <a:t>Стовбурова</a:t>
            </a:r>
          </a:p>
          <a:p>
            <a:r>
              <a:rPr lang="uk-UA" dirty="0" smtClean="0"/>
              <a:t>Трубчаста </a:t>
            </a:r>
            <a:endParaRPr lang="ru-RU" dirty="0"/>
          </a:p>
        </p:txBody>
      </p:sp>
      <p:pic>
        <p:nvPicPr>
          <p:cNvPr id="8194" name="Picture 2" descr="C:\Users\Администратор\Downloads\стовбурова.jpg"/>
          <p:cNvPicPr>
            <a:picLocks noChangeAspect="1" noChangeArrowheads="1"/>
          </p:cNvPicPr>
          <p:nvPr/>
        </p:nvPicPr>
        <p:blipFill>
          <a:blip r:embed="rId3" cstate="print"/>
          <a:srcRect/>
          <a:stretch>
            <a:fillRect/>
          </a:stretch>
        </p:blipFill>
        <p:spPr bwMode="auto">
          <a:xfrm>
            <a:off x="3851920" y="1628800"/>
            <a:ext cx="4733925" cy="47625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Дифузна нервова система</a:t>
            </a:r>
            <a:endParaRPr lang="ru-RU" dirty="0"/>
          </a:p>
        </p:txBody>
      </p:sp>
      <p:pic>
        <p:nvPicPr>
          <p:cNvPr id="25602" name="Picture 2" descr="C:\Users\Администратор\Downloads\дифузна нервова система.jpg"/>
          <p:cNvPicPr>
            <a:picLocks noGrp="1" noChangeAspect="1" noChangeArrowheads="1"/>
          </p:cNvPicPr>
          <p:nvPr>
            <p:ph idx="1"/>
          </p:nvPr>
        </p:nvPicPr>
        <p:blipFill>
          <a:blip r:embed="rId2" cstate="print"/>
          <a:srcRect/>
          <a:stretch>
            <a:fillRect/>
          </a:stretch>
        </p:blipFill>
        <p:spPr bwMode="auto">
          <a:xfrm>
            <a:off x="3563888" y="1484784"/>
            <a:ext cx="2448272" cy="452665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280</Words>
  <Application>Microsoft Office PowerPoint</Application>
  <PresentationFormat>Экран (4:3)</PresentationFormat>
  <Paragraphs>57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Лабораторне дослідження на тему:</vt:lpstr>
      <vt:lpstr>Мета:</vt:lpstr>
      <vt:lpstr> Зоологія - наука яка вивчає життя , зовнішню та внутрішню будову тварин, їх середовище проживання та поведінку </vt:lpstr>
      <vt:lpstr>Всі тварини різні</vt:lpstr>
      <vt:lpstr>   Царство Тварин   </vt:lpstr>
      <vt:lpstr> тип Кишковопорожнинні;   тип Членистоногі;  клас Ракоподібні;   тип Молюски;   клас Павукоподібні;  Клас  Риби   </vt:lpstr>
      <vt:lpstr>За поведінку відповідаю нервова система</vt:lpstr>
      <vt:lpstr>Нервова система</vt:lpstr>
      <vt:lpstr>Дифузна нервова система</vt:lpstr>
      <vt:lpstr>Презентация PowerPoint</vt:lpstr>
      <vt:lpstr>Презентация PowerPoint</vt:lpstr>
      <vt:lpstr>Презентация PowerPoint</vt:lpstr>
      <vt:lpstr>Найкраще розвинена </vt:lpstr>
      <vt:lpstr>Презентация PowerPoint</vt:lpstr>
      <vt:lpstr>Презентация PowerPoint</vt:lpstr>
      <vt:lpstr>  Отже хребетні та безхребетні відрізняються розвитком нервової системи, а отже і поведінкою </vt:lpstr>
      <vt:lpstr>поведінка</vt:lpstr>
      <vt:lpstr>Спостереження за зразком</vt:lpstr>
      <vt:lpstr>Вгадайте кого я описую</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Home</cp:lastModifiedBy>
  <cp:revision>46</cp:revision>
  <dcterms:created xsi:type="dcterms:W3CDTF">2016-04-09T17:30:12Z</dcterms:created>
  <dcterms:modified xsi:type="dcterms:W3CDTF">2020-04-09T10:23:19Z</dcterms:modified>
</cp:coreProperties>
</file>