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7" r:id="rId2"/>
    <p:sldId id="454" r:id="rId3"/>
    <p:sldId id="470" r:id="rId4"/>
    <p:sldId id="471" r:id="rId5"/>
    <p:sldId id="472" r:id="rId6"/>
    <p:sldId id="473" r:id="rId7"/>
    <p:sldId id="474" r:id="rId8"/>
    <p:sldId id="475" r:id="rId9"/>
    <p:sldId id="476" r:id="rId10"/>
    <p:sldId id="480" r:id="rId11"/>
    <p:sldId id="477" r:id="rId12"/>
    <p:sldId id="478" r:id="rId13"/>
    <p:sldId id="479" r:id="rId14"/>
    <p:sldId id="489" r:id="rId15"/>
    <p:sldId id="481" r:id="rId16"/>
    <p:sldId id="482" r:id="rId17"/>
    <p:sldId id="483" r:id="rId18"/>
    <p:sldId id="485" r:id="rId19"/>
    <p:sldId id="490" r:id="rId20"/>
    <p:sldId id="486" r:id="rId21"/>
    <p:sldId id="491" r:id="rId22"/>
    <p:sldId id="492" r:id="rId23"/>
    <p:sldId id="487" r:id="rId24"/>
    <p:sldId id="465" r:id="rId25"/>
    <p:sldId id="466" r:id="rId26"/>
    <p:sldId id="488" r:id="rId27"/>
    <p:sldId id="312" r:id="rId2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2DFC2-CD34-4862-8361-8E03CCB8425D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DF584-4708-4104-A499-B85E3E27B21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3279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F584-4708-4104-A499-B85E3E27B21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932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DF584-4708-4104-A499-B85E3E27B21D}" type="slidenum">
              <a:rPr lang="ru-UA" smtClean="0"/>
              <a:t>27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42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ECA791-012E-46FA-ACD9-83E05243F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03E345-97AB-4974-B68F-6644C0993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87A576-B69F-4511-BB08-B7D4357B2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4FEECB-54BC-4158-9676-F2551AAEE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F88596-B9DC-4112-B807-69B6E5F4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091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AF9A5-E637-4C75-8DCC-ABCE555F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209E16-21E6-4250-81C6-37B6A941F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17BC19-B945-4D89-88A2-E8B8A2C3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3CA2A4-1C71-4285-916B-4EA777E1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5D74B9-55E7-4320-9682-CF3DAAB4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845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2D56C8-D92E-443F-8708-3B40BB373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166C4C-A8F0-46AD-ACE7-61EA5BACB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4E876-3CFC-40B9-B486-8762CD41A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9D17D-1E07-4B99-93DF-C21416E4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DA2F6D-BC19-48AF-8CEA-E33B182D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01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F6F78-0324-461B-817A-D8C049C2E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37A937-D670-4992-8BDD-57508563C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8FD19-E0DC-415D-BF30-DD51EE84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1A9208-3405-4463-8E08-064F68DD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D95E72-EB2A-4373-A119-C967B6EE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659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D58664-0FA2-4A43-84D7-96C93315B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950529-4D6A-48D4-84FE-F0BF785B2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FB6296-FB2B-4246-BBCD-6196E5F00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5199BF-5630-4883-96AE-60AD16EA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3AF6D8-BCD1-446F-BEB9-FB778704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12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D2594-B036-4FE0-8378-C3317F5D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1DAB78-9592-4EFE-9859-C0A71FDB9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3E57A5-994D-488F-8980-0F546AE26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F190A4-105A-4177-88D8-F3252D8C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163D5F-491A-428C-9006-A24F378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433342-97A6-4DE8-B90E-80B63245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2839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709A8-DD68-46BB-AE97-96BCC6CD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A88123-9D3F-4181-8065-C937BB2F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D80E5C-6FE9-42DA-BF13-F3E612DF92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0A1BD4-3397-4554-A96F-01A9D9023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8B989A-8D33-44EC-BCE2-7B568231D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F61A9F2-CE4D-428E-AA3A-EEC96090C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7C031D-79D7-46F4-998A-ACCD90E33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1E8089-3BDA-4199-B5E4-DA966F0B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830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37847-ED69-41CE-943D-8BFDBB60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072195-C0D3-49B2-8133-EA25D684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5B1D44-A453-469A-A85B-E33174B2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D4C7F7-7E24-4969-9631-9B850076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85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0B83D1-90C0-400D-88EC-5BA2A6CE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BB9C62-FCA4-40E7-8F75-9E01CF092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A87CA-5B1E-4DF6-A1A2-EA516542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907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E7702-46AC-4BDE-A0DC-A411A7F5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31E19-5FD7-4DA5-A32E-05839E5A1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19F57F-82EF-44DE-9F70-9EDC8EDA8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BBC62A-FC25-4E12-AD29-2C552BF8D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6D31F7-B8BC-472B-B20E-9B7836E0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96F5B0-A6CE-4926-A30F-EE874824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63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CC545-71FE-4DBB-BFC2-D9FC7D93E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A1BD5C-D011-4CF9-851D-EFE060C2D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F4FB4C-C427-4932-9E0A-0D6348D0F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FFB4EC-DD81-4EB2-8CFC-85C37B39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D3002D-7918-45E5-B3A4-2069DF2C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CFDC2C-1FAF-43AC-8D2D-BD3CA76D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016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946D0-31BA-44FD-B059-DA334A85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EFF02A-7ADE-45CD-A768-316999912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D544A-1206-4D00-9A34-7773100ED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E4053-7CD2-4AD7-A12E-41E01B9F8AB5}" type="datetimeFigureOut">
              <a:rPr lang="ru-UA" smtClean="0"/>
              <a:t>05.08.2022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F2692-3536-4C8E-AA28-DBDD14086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1F8CF1-1D0E-4590-B328-CF9939964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BA870-F899-43BD-BE8A-CB7DD43F5F4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269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pADUCRUZgs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9HHcKjEO4yk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CmaTrnYWh0?feature=oembed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WB2yXhDsxM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Uu3UhTXk_0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WoH1osdPO8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CwNKRcWBB4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C7B10-D3C1-4565-AE10-05B4C1AE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6160" y="1287621"/>
            <a:ext cx="10403840" cy="858837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НАРОДНІ МАЙСТРИ</a:t>
            </a:r>
            <a:endParaRPr lang="ru-UA" sz="44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BD23DA-419F-4B5E-8C60-A5D9D0109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6080" y="5655258"/>
            <a:ext cx="9144000" cy="380999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до уроку № </a:t>
            </a:r>
            <a:r>
              <a:rPr lang="en-US" i="1" dirty="0">
                <a:solidFill>
                  <a:srgbClr val="0070C0"/>
                </a:solidFill>
              </a:rPr>
              <a:t>3</a:t>
            </a:r>
            <a:r>
              <a:rPr lang="ru-RU" i="1" dirty="0">
                <a:solidFill>
                  <a:srgbClr val="0070C0"/>
                </a:solidFill>
              </a:rPr>
              <a:t>9 за модельною </a:t>
            </a:r>
            <a:r>
              <a:rPr lang="ru-RU" i="1" dirty="0" err="1">
                <a:solidFill>
                  <a:srgbClr val="0070C0"/>
                </a:solidFill>
              </a:rPr>
              <a:t>програмою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 err="1">
                <a:solidFill>
                  <a:srgbClr val="0070C0"/>
                </a:solidFill>
              </a:rPr>
              <a:t>Кондратової</a:t>
            </a:r>
            <a:r>
              <a:rPr lang="ru-RU" i="1" dirty="0">
                <a:solidFill>
                  <a:srgbClr val="0070C0"/>
                </a:solidFill>
              </a:rPr>
              <a:t> Л.Г.</a:t>
            </a:r>
            <a:endParaRPr lang="ru-UA" i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Ребуси. Українські народні інструменти (ІІ частина) | Тест з музичного  мистецтва – «На Урок»">
            <a:extLst>
              <a:ext uri="{FF2B5EF4-FFF2-40B4-BE49-F238E27FC236}">
                <a16:creationId xmlns:a16="http://schemas.microsoft.com/office/drawing/2014/main" id="{259FE4B0-B2BD-4CAA-98E9-FB524B2F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2274729"/>
            <a:ext cx="48768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036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ультимедиа в Интернете 2" title="Як звучить Гуцульщина. Історія майстра музичних інструментів Михайла Тафійчука">
            <a:hlinkClick r:id="" action="ppaction://media"/>
            <a:extLst>
              <a:ext uri="{FF2B5EF4-FFF2-40B4-BE49-F238E27FC236}">
                <a16:creationId xmlns:a16="http://schemas.microsoft.com/office/drawing/2014/main" id="{D52921FA-84D2-44A9-8555-6F08C1588B9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9520" y="685089"/>
            <a:ext cx="9753600" cy="55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3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84FD0B-BEF0-44FF-9C2F-0DA533B46ED9}"/>
              </a:ext>
            </a:extLst>
          </p:cNvPr>
          <p:cNvSpPr txBox="1"/>
          <p:nvPr/>
        </p:nvSpPr>
        <p:spPr>
          <a:xfrm>
            <a:off x="883920" y="433755"/>
            <a:ext cx="101295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Л. </a:t>
            </a:r>
            <a:r>
              <a:rPr lang="ru-RU" sz="3200" b="1" dirty="0" err="1">
                <a:solidFill>
                  <a:srgbClr val="0070C0"/>
                </a:solidFill>
              </a:rPr>
              <a:t>Колодуб</a:t>
            </a:r>
            <a:r>
              <a:rPr lang="ru-RU" sz="3200" b="1" dirty="0">
                <a:solidFill>
                  <a:srgbClr val="0070C0"/>
                </a:solidFill>
              </a:rPr>
              <a:t>. «</a:t>
            </a:r>
            <a:r>
              <a:rPr lang="ru-RU" sz="3200" b="1" dirty="0" err="1">
                <a:solidFill>
                  <a:srgbClr val="0070C0"/>
                </a:solidFill>
              </a:rPr>
              <a:t>Старосвітські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гуцульські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награвання</a:t>
            </a:r>
            <a:r>
              <a:rPr lang="ru-RU" sz="3200" b="1" dirty="0">
                <a:solidFill>
                  <a:srgbClr val="0070C0"/>
                </a:solidFill>
              </a:rPr>
              <a:t>» (соло на </a:t>
            </a:r>
            <a:r>
              <a:rPr lang="ru-RU" sz="3200" b="1" dirty="0" err="1">
                <a:solidFill>
                  <a:srgbClr val="0070C0"/>
                </a:solidFill>
              </a:rPr>
              <a:t>сопілці</a:t>
            </a:r>
            <a:r>
              <a:rPr lang="ru-RU" sz="3200" b="1" dirty="0">
                <a:solidFill>
                  <a:srgbClr val="0070C0"/>
                </a:solidFill>
              </a:rPr>
              <a:t>).</a:t>
            </a:r>
          </a:p>
          <a:p>
            <a:r>
              <a:rPr lang="ru-RU" sz="3200" dirty="0" err="1"/>
              <a:t>Який</a:t>
            </a:r>
            <a:r>
              <a:rPr lang="ru-RU" sz="3200" dirty="0"/>
              <a:t> </a:t>
            </a:r>
            <a:r>
              <a:rPr lang="ru-RU" sz="3200" dirty="0" err="1"/>
              <a:t>настрій</a:t>
            </a:r>
            <a:r>
              <a:rPr lang="ru-RU" sz="3200" dirty="0"/>
              <a:t> </a:t>
            </a:r>
            <a:r>
              <a:rPr lang="ru-RU" sz="3200" dirty="0" err="1"/>
              <a:t>створює</a:t>
            </a:r>
            <a:r>
              <a:rPr lang="ru-RU" sz="3200" dirty="0"/>
              <a:t> </a:t>
            </a:r>
            <a:r>
              <a:rPr lang="ru-RU" sz="3200" dirty="0" err="1"/>
              <a:t>ця</a:t>
            </a:r>
            <a:r>
              <a:rPr lang="ru-RU" sz="3200" dirty="0"/>
              <a:t> </a:t>
            </a:r>
            <a:r>
              <a:rPr lang="ru-RU" sz="3200" dirty="0" err="1"/>
              <a:t>музика</a:t>
            </a:r>
            <a:r>
              <a:rPr lang="ru-RU" sz="3200" dirty="0"/>
              <a:t>? </a:t>
            </a:r>
          </a:p>
          <a:p>
            <a:r>
              <a:rPr lang="ru-RU" sz="3200" dirty="0" err="1"/>
              <a:t>Опишіть</a:t>
            </a:r>
            <a:r>
              <a:rPr lang="ru-RU" sz="3200" dirty="0"/>
              <a:t> </a:t>
            </a:r>
            <a:r>
              <a:rPr lang="ru-RU" sz="3200" dirty="0" err="1"/>
              <a:t>особливості</a:t>
            </a:r>
            <a:r>
              <a:rPr lang="ru-RU" sz="3200" dirty="0"/>
              <a:t> </a:t>
            </a:r>
            <a:r>
              <a:rPr lang="ru-RU" sz="3200" dirty="0" err="1"/>
              <a:t>звучання</a:t>
            </a:r>
            <a:r>
              <a:rPr lang="ru-RU" sz="3200" dirty="0"/>
              <a:t> </a:t>
            </a:r>
            <a:r>
              <a:rPr lang="ru-RU" sz="3200" dirty="0" err="1"/>
              <a:t>сопілки</a:t>
            </a:r>
            <a:r>
              <a:rPr lang="ru-RU" sz="3200" dirty="0"/>
              <a:t>.</a:t>
            </a:r>
          </a:p>
          <a:p>
            <a:r>
              <a:rPr lang="ru-RU" sz="3200" dirty="0"/>
              <a:t> </a:t>
            </a:r>
            <a:r>
              <a:rPr lang="ru-RU" sz="3200" dirty="0" err="1"/>
              <a:t>Доберіть</a:t>
            </a:r>
            <a:r>
              <a:rPr lang="ru-RU" sz="3200" dirty="0"/>
              <a:t> слова,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характеризують</a:t>
            </a:r>
            <a:r>
              <a:rPr lang="ru-RU" sz="3200" dirty="0"/>
              <a:t> </a:t>
            </a:r>
            <a:r>
              <a:rPr lang="ru-RU" sz="3200" dirty="0" err="1"/>
              <a:t>мелодію</a:t>
            </a:r>
            <a:r>
              <a:rPr lang="ru-RU" sz="3200" dirty="0"/>
              <a:t> </a:t>
            </a:r>
            <a:r>
              <a:rPr lang="ru-RU" sz="3200" dirty="0" err="1"/>
              <a:t>прослуханого</a:t>
            </a:r>
            <a:r>
              <a:rPr lang="ru-RU" sz="3200" dirty="0"/>
              <a:t> </a:t>
            </a:r>
            <a:r>
              <a:rPr lang="ru-RU" sz="3200" dirty="0" err="1"/>
              <a:t>твору</a:t>
            </a:r>
            <a:endParaRPr lang="ru-UA" sz="3200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Л. Колодуб Гуцульські старосвітські награвання [ Гільязова Ірина (сопілка)  ] - YouTube">
            <a:extLst>
              <a:ext uri="{FF2B5EF4-FFF2-40B4-BE49-F238E27FC236}">
                <a16:creationId xmlns:a16="http://schemas.microsoft.com/office/drawing/2014/main" id="{E9ECA70C-1817-47E7-9F2D-7FC3E9CAC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3258184"/>
            <a:ext cx="5984240" cy="33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7390A9-4D4C-46F8-A42D-E766CB13D803}"/>
              </a:ext>
            </a:extLst>
          </p:cNvPr>
          <p:cNvSpPr/>
          <p:nvPr/>
        </p:nvSpPr>
        <p:spPr>
          <a:xfrm>
            <a:off x="1431710" y="3605981"/>
            <a:ext cx="3760901" cy="28931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весела  </a:t>
            </a:r>
            <a:r>
              <a:rPr lang="ru-RU" sz="4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радісна</a:t>
            </a:r>
            <a:endParaRPr lang="ru-RU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сумна</a:t>
            </a: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урочиста</a:t>
            </a: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тиха </a:t>
            </a:r>
            <a:r>
              <a:rPr lang="ru-RU" sz="4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ніжна</a:t>
            </a:r>
            <a:endParaRPr lang="ru-RU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лірична</a:t>
            </a:r>
            <a:endParaRPr lang="ru-RU" sz="4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старосвіцькі награвання до уроку 39">
            <a:hlinkClick r:id="" action="ppaction://media"/>
            <a:extLst>
              <a:ext uri="{FF2B5EF4-FFF2-40B4-BE49-F238E27FC236}">
                <a16:creationId xmlns:a16="http://schemas.microsoft.com/office/drawing/2014/main" id="{B378BFFF-83E3-4B4B-A841-B43A344062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7040" y="449938"/>
            <a:ext cx="881022" cy="8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Колодуб: Гуцульські награвання | Янчин Юлія (сопілка) | #artdominanta_sopilka">
            <a:hlinkClick r:id="" action="ppaction://media"/>
            <a:extLst>
              <a:ext uri="{FF2B5EF4-FFF2-40B4-BE49-F238E27FC236}">
                <a16:creationId xmlns:a16="http://schemas.microsoft.com/office/drawing/2014/main" id="{0EF828A2-227F-4DDE-ACA9-AB072EF482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75360" y="535838"/>
            <a:ext cx="10017760" cy="56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90BBB7-B95A-4DD9-A1B9-0ABB0D61C5C0}"/>
              </a:ext>
            </a:extLst>
          </p:cNvPr>
          <p:cNvSpPr txBox="1"/>
          <p:nvPr/>
        </p:nvSpPr>
        <p:spPr>
          <a:xfrm>
            <a:off x="609600" y="429459"/>
            <a:ext cx="6096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До </a:t>
            </a:r>
            <a:r>
              <a:rPr lang="ru-RU" sz="2800" b="1" dirty="0" err="1"/>
              <a:t>духових</a:t>
            </a:r>
            <a:r>
              <a:rPr lang="ru-RU" sz="2800" b="1" dirty="0"/>
              <a:t> </a:t>
            </a:r>
            <a:r>
              <a:rPr lang="ru-RU" sz="2800" b="1" dirty="0" err="1"/>
              <a:t>народних</a:t>
            </a:r>
            <a:r>
              <a:rPr lang="ru-RU" sz="2800" b="1" dirty="0"/>
              <a:t> </a:t>
            </a:r>
            <a:r>
              <a:rPr lang="ru-RU" sz="2800" b="1" dirty="0" err="1"/>
              <a:t>інструментів</a:t>
            </a:r>
            <a:r>
              <a:rPr lang="ru-RU" sz="2800" b="1" dirty="0"/>
              <a:t> </a:t>
            </a:r>
            <a:r>
              <a:rPr lang="ru-RU" sz="2800" dirty="0" err="1"/>
              <a:t>належить</a:t>
            </a:r>
            <a:r>
              <a:rPr lang="ru-RU" sz="2800" dirty="0"/>
              <a:t> і </a:t>
            </a:r>
            <a:r>
              <a:rPr lang="ru-RU" sz="2800" dirty="0" err="1"/>
              <a:t>багатоголосна</a:t>
            </a:r>
            <a:r>
              <a:rPr lang="ru-RU" sz="2800" dirty="0"/>
              <a:t> </a:t>
            </a:r>
            <a:r>
              <a:rPr lang="ru-RU" sz="2800" b="1" dirty="0" err="1"/>
              <a:t>волинка</a:t>
            </a:r>
            <a:r>
              <a:rPr lang="ru-RU" sz="2800" dirty="0"/>
              <a:t>. </a:t>
            </a:r>
            <a:r>
              <a:rPr lang="ru-RU" sz="2800" dirty="0" err="1"/>
              <a:t>Цей</a:t>
            </a:r>
            <a:r>
              <a:rPr lang="ru-RU" sz="2800" dirty="0"/>
              <a:t> </a:t>
            </a:r>
            <a:r>
              <a:rPr lang="ru-RU" sz="2800" dirty="0" err="1"/>
              <a:t>колоритний</a:t>
            </a:r>
            <a:r>
              <a:rPr lang="ru-RU" sz="2800" dirty="0"/>
              <a:t> </a:t>
            </a:r>
            <a:r>
              <a:rPr lang="ru-RU" sz="2800" dirty="0" err="1"/>
              <a:t>інструмент</a:t>
            </a:r>
            <a:r>
              <a:rPr lang="ru-RU" sz="2800" dirty="0"/>
              <a:t> </a:t>
            </a:r>
            <a:r>
              <a:rPr lang="ru-RU" sz="2800" dirty="0" err="1"/>
              <a:t>складається</a:t>
            </a:r>
            <a:r>
              <a:rPr lang="ru-RU" sz="2800" dirty="0"/>
              <a:t> з </a:t>
            </a:r>
            <a:r>
              <a:rPr lang="ru-RU" sz="2800" dirty="0" err="1"/>
              <a:t>декількох</a:t>
            </a:r>
            <a:r>
              <a:rPr lang="ru-RU" sz="2800" dirty="0"/>
              <a:t> трубок,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кріпляться</a:t>
            </a:r>
            <a:r>
              <a:rPr lang="ru-RU" sz="2800" dirty="0"/>
              <a:t> до </a:t>
            </a:r>
            <a:r>
              <a:rPr lang="ru-RU" sz="2800" dirty="0" err="1"/>
              <a:t>торби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міхура</a:t>
            </a:r>
            <a:r>
              <a:rPr lang="ru-RU" sz="2800" dirty="0"/>
              <a:t> з </a:t>
            </a:r>
            <a:r>
              <a:rPr lang="ru-RU" sz="2800" dirty="0" err="1"/>
              <a:t>повітрям</a:t>
            </a:r>
            <a:r>
              <a:rPr lang="ru-RU" sz="2800" dirty="0"/>
              <a:t>. </a:t>
            </a:r>
            <a:r>
              <a:rPr lang="ru-RU" sz="2800" dirty="0" err="1"/>
              <a:t>Побутував</a:t>
            </a:r>
            <a:r>
              <a:rPr lang="ru-RU" sz="2800" dirty="0"/>
              <a:t> </a:t>
            </a:r>
            <a:r>
              <a:rPr lang="ru-RU" sz="2800" dirty="0" err="1"/>
              <a:t>переважно</a:t>
            </a:r>
            <a:r>
              <a:rPr lang="ru-RU" sz="2800" dirty="0"/>
              <a:t> </a:t>
            </a:r>
            <a:r>
              <a:rPr lang="ru-RU" sz="2800" dirty="0" err="1"/>
              <a:t>серед</a:t>
            </a:r>
            <a:r>
              <a:rPr lang="ru-RU" sz="2800" dirty="0"/>
              <a:t> </a:t>
            </a:r>
            <a:r>
              <a:rPr lang="ru-RU" sz="2800" dirty="0" err="1"/>
              <a:t>пастухів</a:t>
            </a:r>
            <a:r>
              <a:rPr lang="ru-RU" sz="2800" dirty="0"/>
              <a:t> і </a:t>
            </a:r>
            <a:r>
              <a:rPr lang="ru-RU" sz="2800" dirty="0" err="1"/>
              <a:t>набув</a:t>
            </a:r>
            <a:r>
              <a:rPr lang="ru-RU" sz="2800" dirty="0"/>
              <a:t> </a:t>
            </a:r>
            <a:r>
              <a:rPr lang="ru-RU" sz="2800" dirty="0" err="1"/>
              <a:t>значного</a:t>
            </a:r>
            <a:r>
              <a:rPr lang="ru-RU" sz="2800" dirty="0"/>
              <a:t> </a:t>
            </a:r>
            <a:r>
              <a:rPr lang="ru-RU" sz="2800" dirty="0" err="1"/>
              <a:t>поширення</a:t>
            </a:r>
            <a:r>
              <a:rPr lang="ru-RU" sz="2800" dirty="0"/>
              <a:t> у </a:t>
            </a:r>
            <a:r>
              <a:rPr lang="ru-RU" sz="2800" dirty="0" err="1"/>
              <a:t>середньовічній</a:t>
            </a:r>
            <a:r>
              <a:rPr lang="ru-RU" sz="2800" dirty="0"/>
              <a:t> </a:t>
            </a:r>
            <a:r>
              <a:rPr lang="ru-RU" sz="2800" dirty="0" err="1"/>
              <a:t>Європі</a:t>
            </a:r>
            <a:r>
              <a:rPr lang="ru-RU" sz="2800" dirty="0"/>
              <a:t>. </a:t>
            </a:r>
          </a:p>
          <a:p>
            <a:r>
              <a:rPr lang="ru-RU" sz="2800" dirty="0"/>
              <a:t>В </a:t>
            </a:r>
            <a:r>
              <a:rPr lang="ru-RU" sz="2800" dirty="0" err="1"/>
              <a:t>Україні</a:t>
            </a:r>
            <a:r>
              <a:rPr lang="ru-RU" sz="2800" dirty="0"/>
              <a:t> </a:t>
            </a:r>
            <a:r>
              <a:rPr lang="ru-RU" sz="2800" dirty="0" err="1"/>
              <a:t>з’явився</a:t>
            </a:r>
            <a:r>
              <a:rPr lang="ru-RU" sz="2800" dirty="0"/>
              <a:t> </a:t>
            </a:r>
            <a:r>
              <a:rPr lang="ru-RU" sz="2800" dirty="0" err="1"/>
              <a:t>приблизно</a:t>
            </a:r>
            <a:r>
              <a:rPr lang="ru-RU" sz="2800" dirty="0"/>
              <a:t> в 16-му </a:t>
            </a:r>
            <a:r>
              <a:rPr lang="ru-RU" sz="2800" dirty="0" err="1"/>
              <a:t>столітті</a:t>
            </a:r>
            <a:r>
              <a:rPr lang="ru-RU" sz="2800" dirty="0"/>
              <a:t> й </a:t>
            </a:r>
            <a:r>
              <a:rPr lang="ru-RU" sz="2800" dirty="0" err="1"/>
              <a:t>отримав</a:t>
            </a:r>
            <a:r>
              <a:rPr lang="ru-RU" sz="2800" dirty="0"/>
              <a:t> </a:t>
            </a:r>
            <a:r>
              <a:rPr lang="ru-RU" sz="2800" dirty="0" err="1"/>
              <a:t>багато</a:t>
            </a:r>
            <a:r>
              <a:rPr lang="ru-RU" sz="2800" dirty="0"/>
              <a:t> </a:t>
            </a:r>
            <a:r>
              <a:rPr lang="ru-RU" sz="2800" dirty="0" err="1"/>
              <a:t>синонімічних</a:t>
            </a:r>
            <a:r>
              <a:rPr lang="ru-RU" sz="2800" dirty="0"/>
              <a:t> </a:t>
            </a:r>
            <a:r>
              <a:rPr lang="ru-RU" sz="2800" dirty="0" err="1"/>
              <a:t>назв</a:t>
            </a:r>
            <a:r>
              <a:rPr lang="ru-RU" sz="2800" dirty="0"/>
              <a:t>: «дуда», «коза», «баран», «</a:t>
            </a:r>
            <a:r>
              <a:rPr lang="ru-RU" sz="2800" dirty="0" err="1"/>
              <a:t>міх</a:t>
            </a:r>
            <a:r>
              <a:rPr lang="ru-RU" sz="2800" dirty="0"/>
              <a:t>». </a:t>
            </a:r>
            <a:r>
              <a:rPr lang="ru-RU" sz="2800" dirty="0" err="1"/>
              <a:t>Волинка</a:t>
            </a:r>
            <a:r>
              <a:rPr lang="ru-RU" sz="2800" dirty="0"/>
              <a:t> входила до полкового оркестру </a:t>
            </a:r>
            <a:r>
              <a:rPr lang="ru-RU" sz="2800" dirty="0" err="1"/>
              <a:t>Війська</a:t>
            </a:r>
            <a:r>
              <a:rPr lang="ru-RU" sz="2800" dirty="0"/>
              <a:t> </a:t>
            </a:r>
            <a:r>
              <a:rPr lang="ru-RU" sz="2800" dirty="0" err="1"/>
              <a:t>Запорозького</a:t>
            </a:r>
            <a:endParaRPr lang="ru-UA" sz="2800" dirty="0"/>
          </a:p>
        </p:txBody>
      </p:sp>
      <p:pic>
        <p:nvPicPr>
          <p:cNvPr id="12290" name="Picture 2" descr="Й.С. Бах - &amp;quot;Волинка&amp;quot;">
            <a:extLst>
              <a:ext uri="{FF2B5EF4-FFF2-40B4-BE49-F238E27FC236}">
                <a16:creationId xmlns:a16="http://schemas.microsoft.com/office/drawing/2014/main" id="{D1C57DE6-62A0-49EA-BEB1-6BD1B3AEB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4" y="3751600"/>
            <a:ext cx="3131185" cy="311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Волинка: історія появи, особливості інструменту">
            <a:extLst>
              <a:ext uri="{FF2B5EF4-FFF2-40B4-BE49-F238E27FC236}">
                <a16:creationId xmlns:a16="http://schemas.microsoft.com/office/drawing/2014/main" id="{0270BB2B-F57F-466B-9079-F14C2CDD7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59" y="734675"/>
            <a:ext cx="5333946" cy="28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50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Ukrainian bagpipe. Дуда. Волинка.">
            <a:hlinkClick r:id="" action="ppaction://media"/>
            <a:extLst>
              <a:ext uri="{FF2B5EF4-FFF2-40B4-BE49-F238E27FC236}">
                <a16:creationId xmlns:a16="http://schemas.microsoft.com/office/drawing/2014/main" id="{8031C878-002E-49BB-9E90-8CFD2F8ADA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8720" y="656387"/>
            <a:ext cx="9987280" cy="564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A4D939-7CBE-47A9-A201-F4188FEFCDCD}"/>
              </a:ext>
            </a:extLst>
          </p:cNvPr>
          <p:cNvSpPr txBox="1"/>
          <p:nvPr/>
        </p:nvSpPr>
        <p:spPr>
          <a:xfrm>
            <a:off x="1026160" y="181957"/>
            <a:ext cx="1025144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Струнні</a:t>
            </a:r>
            <a:r>
              <a:rPr lang="ru-RU" sz="3200" b="1" dirty="0">
                <a:solidFill>
                  <a:srgbClr val="0070C0"/>
                </a:solidFill>
              </a:rPr>
              <a:t> та </a:t>
            </a:r>
            <a:r>
              <a:rPr lang="ru-RU" sz="3200" b="1" dirty="0" err="1">
                <a:solidFill>
                  <a:srgbClr val="0070C0"/>
                </a:solidFill>
              </a:rPr>
              <a:t>ударні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інструменти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</a:p>
          <a:p>
            <a:pPr algn="just"/>
            <a:r>
              <a:rPr lang="ru-RU" sz="3200" dirty="0"/>
              <a:t>На </a:t>
            </a:r>
            <a:r>
              <a:rPr lang="ru-RU" sz="3200" dirty="0" err="1"/>
              <a:t>струнних</a:t>
            </a:r>
            <a:r>
              <a:rPr lang="ru-RU" sz="3200" dirty="0"/>
              <a:t> </a:t>
            </a:r>
            <a:r>
              <a:rPr lang="ru-RU" sz="3200" dirty="0" err="1"/>
              <a:t>народних</a:t>
            </a:r>
            <a:r>
              <a:rPr lang="ru-RU" sz="3200" dirty="0"/>
              <a:t> </a:t>
            </a:r>
            <a:r>
              <a:rPr lang="ru-RU" sz="3200" dirty="0" err="1"/>
              <a:t>інструментах</a:t>
            </a:r>
            <a:r>
              <a:rPr lang="ru-RU" sz="3200" dirty="0"/>
              <a:t> звук </a:t>
            </a:r>
            <a:r>
              <a:rPr lang="ru-RU" sz="3200" dirty="0" err="1"/>
              <a:t>утворюється</a:t>
            </a:r>
            <a:r>
              <a:rPr lang="ru-RU" sz="3200" dirty="0"/>
              <a:t> </a:t>
            </a:r>
            <a:r>
              <a:rPr lang="ru-RU" sz="3200" dirty="0" err="1"/>
              <a:t>по-різному</a:t>
            </a:r>
            <a:r>
              <a:rPr lang="ru-RU" sz="3200" dirty="0"/>
              <a:t>: </a:t>
            </a:r>
            <a:r>
              <a:rPr lang="ru-RU" sz="3200" b="1" dirty="0"/>
              <a:t>бандура і кобза </a:t>
            </a:r>
            <a:r>
              <a:rPr lang="ru-RU" sz="3200" dirty="0" err="1"/>
              <a:t>потребують</a:t>
            </a:r>
            <a:r>
              <a:rPr lang="ru-RU" sz="3200" dirty="0"/>
              <a:t> щипкового </a:t>
            </a:r>
            <a:r>
              <a:rPr lang="ru-RU" sz="3200" dirty="0" err="1"/>
              <a:t>дотику</a:t>
            </a:r>
            <a:r>
              <a:rPr lang="ru-RU" sz="3200" dirty="0"/>
              <a:t>, на </a:t>
            </a:r>
            <a:r>
              <a:rPr lang="ru-RU" sz="3200" b="1" dirty="0" err="1"/>
              <a:t>басолі</a:t>
            </a:r>
            <a:r>
              <a:rPr lang="ru-RU" sz="3200" b="1" dirty="0"/>
              <a:t> й гудку </a:t>
            </a:r>
            <a:r>
              <a:rPr lang="ru-RU" sz="3200" dirty="0" err="1"/>
              <a:t>грають</a:t>
            </a:r>
            <a:r>
              <a:rPr lang="ru-RU" sz="3200" dirty="0"/>
              <a:t> </a:t>
            </a:r>
            <a:r>
              <a:rPr lang="ru-RU" sz="3200" dirty="0" err="1"/>
              <a:t>смичком</a:t>
            </a:r>
            <a:r>
              <a:rPr lang="ru-RU" sz="3200" dirty="0"/>
              <a:t>, а на </a:t>
            </a:r>
            <a:r>
              <a:rPr lang="ru-RU" sz="3200" b="1" dirty="0"/>
              <a:t>цимбалах</a:t>
            </a:r>
            <a:r>
              <a:rPr lang="ru-RU" sz="3200" dirty="0"/>
              <a:t> звук </a:t>
            </a:r>
            <a:r>
              <a:rPr lang="ru-RU" sz="3200" dirty="0" err="1"/>
              <a:t>видобувають</a:t>
            </a:r>
            <a:r>
              <a:rPr lang="ru-RU" sz="3200" dirty="0"/>
              <a:t> ударами </a:t>
            </a:r>
            <a:r>
              <a:rPr lang="ru-RU" sz="3200" dirty="0" err="1"/>
              <a:t>паличок</a:t>
            </a:r>
            <a:r>
              <a:rPr lang="ru-RU" sz="3200" dirty="0"/>
              <a:t> по струнах. </a:t>
            </a:r>
          </a:p>
          <a:p>
            <a:pPr algn="just"/>
            <a:r>
              <a:rPr lang="ru-RU" sz="3200" dirty="0" err="1"/>
              <a:t>Призначення</a:t>
            </a:r>
            <a:r>
              <a:rPr lang="ru-RU" sz="3200" dirty="0"/>
              <a:t> </a:t>
            </a:r>
            <a:r>
              <a:rPr lang="ru-RU" sz="3200" b="1" dirty="0" err="1"/>
              <a:t>ударних</a:t>
            </a:r>
            <a:r>
              <a:rPr lang="ru-RU" sz="3200" b="1" dirty="0"/>
              <a:t> </a:t>
            </a:r>
            <a:r>
              <a:rPr lang="ru-RU" sz="3200" b="1" dirty="0" err="1"/>
              <a:t>інструментів</a:t>
            </a:r>
            <a:r>
              <a:rPr lang="ru-RU" sz="3200" b="1" dirty="0"/>
              <a:t> </a:t>
            </a:r>
            <a:r>
              <a:rPr lang="ru-RU" sz="3200" dirty="0"/>
              <a:t>— </a:t>
            </a:r>
            <a:r>
              <a:rPr lang="ru-RU" sz="3200" dirty="0" err="1"/>
              <a:t>задавати</a:t>
            </a:r>
            <a:r>
              <a:rPr lang="ru-RU" sz="3200" dirty="0"/>
              <a:t> ритм, без </a:t>
            </a:r>
            <a:r>
              <a:rPr lang="ru-RU" sz="3200" dirty="0" err="1"/>
              <a:t>якого</a:t>
            </a:r>
            <a:r>
              <a:rPr lang="ru-RU" sz="3200" dirty="0"/>
              <a:t> </a:t>
            </a:r>
            <a:r>
              <a:rPr lang="ru-RU" sz="3200" dirty="0" err="1"/>
              <a:t>музичний</a:t>
            </a:r>
            <a:r>
              <a:rPr lang="ru-RU" sz="3200" dirty="0"/>
              <a:t> </a:t>
            </a:r>
            <a:r>
              <a:rPr lang="ru-RU" sz="3200" dirty="0" err="1"/>
              <a:t>твір</a:t>
            </a:r>
            <a:r>
              <a:rPr lang="ru-RU" sz="3200" dirty="0"/>
              <a:t> у </a:t>
            </a:r>
            <a:r>
              <a:rPr lang="ru-RU" sz="3200" dirty="0" err="1"/>
              <a:t>виконанні</a:t>
            </a:r>
            <a:r>
              <a:rPr lang="ru-RU" sz="3200" dirty="0"/>
              <a:t> ансамблю </a:t>
            </a:r>
            <a:r>
              <a:rPr lang="ru-RU" sz="3200" dirty="0" err="1"/>
              <a:t>чи</a:t>
            </a:r>
            <a:r>
              <a:rPr lang="ru-RU" sz="3200" dirty="0"/>
              <a:t> оркестру </a:t>
            </a:r>
            <a:r>
              <a:rPr lang="ru-RU" sz="3200" dirty="0" err="1"/>
              <a:t>звучатиме</a:t>
            </a:r>
            <a:r>
              <a:rPr lang="ru-RU" sz="3200" dirty="0"/>
              <a:t> не так </a:t>
            </a:r>
            <a:r>
              <a:rPr lang="ru-RU" sz="3200" dirty="0" err="1"/>
              <a:t>яскраво</a:t>
            </a:r>
            <a:r>
              <a:rPr lang="ru-RU" sz="3200" dirty="0"/>
              <a:t>. Ви </a:t>
            </a:r>
            <a:r>
              <a:rPr lang="ru-RU" sz="3200" dirty="0" err="1"/>
              <a:t>вже</a:t>
            </a:r>
            <a:r>
              <a:rPr lang="ru-RU" sz="3200" dirty="0"/>
              <a:t> </a:t>
            </a:r>
            <a:r>
              <a:rPr lang="ru-RU" sz="3200" dirty="0" err="1"/>
              <a:t>знаєте</a:t>
            </a:r>
            <a:r>
              <a:rPr lang="ru-RU" sz="3200" dirty="0"/>
              <a:t>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улюбленим</a:t>
            </a:r>
            <a:r>
              <a:rPr lang="ru-RU" sz="3200" dirty="0"/>
              <a:t> </a:t>
            </a:r>
            <a:r>
              <a:rPr lang="ru-RU" sz="3200" dirty="0" err="1"/>
              <a:t>інструментом</a:t>
            </a:r>
            <a:r>
              <a:rPr lang="ru-RU" sz="3200" dirty="0"/>
              <a:t> </a:t>
            </a:r>
            <a:r>
              <a:rPr lang="ru-RU" sz="3200" dirty="0" err="1"/>
              <a:t>козаків</a:t>
            </a:r>
            <a:r>
              <a:rPr lang="ru-RU" sz="3200" dirty="0"/>
              <a:t> </a:t>
            </a:r>
            <a:r>
              <a:rPr lang="ru-RU" sz="3200" dirty="0" err="1"/>
              <a:t>були</a:t>
            </a:r>
            <a:r>
              <a:rPr lang="ru-RU" sz="3200" dirty="0"/>
              <a:t> </a:t>
            </a:r>
            <a:r>
              <a:rPr lang="ru-RU" sz="3200" b="1" dirty="0" err="1"/>
              <a:t>литаври</a:t>
            </a:r>
            <a:r>
              <a:rPr lang="ru-RU" sz="3200" dirty="0"/>
              <a:t>, звук </a:t>
            </a:r>
            <a:r>
              <a:rPr lang="ru-RU" sz="3200" dirty="0" err="1"/>
              <a:t>яких</a:t>
            </a:r>
            <a:r>
              <a:rPr lang="ru-RU" sz="3200" dirty="0"/>
              <a:t> </a:t>
            </a:r>
            <a:r>
              <a:rPr lang="ru-RU" sz="3200" dirty="0" err="1"/>
              <a:t>сповіщав</a:t>
            </a:r>
            <a:r>
              <a:rPr lang="ru-RU" sz="3200" dirty="0"/>
              <a:t> про </a:t>
            </a:r>
            <a:r>
              <a:rPr lang="ru-RU" sz="3200" dirty="0" err="1"/>
              <a:t>небезпеку</a:t>
            </a:r>
            <a:r>
              <a:rPr lang="ru-RU" sz="3200" dirty="0"/>
              <a:t> і закликав до </a:t>
            </a:r>
            <a:r>
              <a:rPr lang="ru-RU" sz="3200" dirty="0" err="1"/>
              <a:t>боротьби</a:t>
            </a:r>
            <a:r>
              <a:rPr lang="ru-RU" sz="3200" dirty="0"/>
              <a:t>. А </a:t>
            </a:r>
            <a:r>
              <a:rPr lang="ru-RU" sz="3200" dirty="0" err="1"/>
              <a:t>ще</a:t>
            </a:r>
            <a:r>
              <a:rPr lang="ru-RU" sz="3200" dirty="0"/>
              <a:t> у </a:t>
            </a:r>
            <a:r>
              <a:rPr lang="ru-RU" sz="3200" dirty="0" err="1"/>
              <a:t>Запорозькій</a:t>
            </a:r>
            <a:r>
              <a:rPr lang="ru-RU" sz="3200" dirty="0"/>
              <a:t> </a:t>
            </a:r>
            <a:r>
              <a:rPr lang="ru-RU" sz="3200" dirty="0" err="1"/>
              <a:t>Січі</a:t>
            </a:r>
            <a:r>
              <a:rPr lang="ru-RU" sz="3200" dirty="0"/>
              <a:t> </a:t>
            </a:r>
            <a:r>
              <a:rPr lang="ru-RU" sz="3200" dirty="0" err="1"/>
              <a:t>значну</a:t>
            </a:r>
            <a:r>
              <a:rPr lang="ru-RU" sz="3200" dirty="0"/>
              <a:t> </a:t>
            </a:r>
            <a:r>
              <a:rPr lang="ru-RU" sz="3200" dirty="0" err="1"/>
              <a:t>популярність</a:t>
            </a:r>
            <a:r>
              <a:rPr lang="ru-RU" sz="3200" dirty="0"/>
              <a:t> </a:t>
            </a:r>
            <a:r>
              <a:rPr lang="ru-RU" sz="3200" dirty="0" err="1"/>
              <a:t>здобув</a:t>
            </a:r>
            <a:r>
              <a:rPr lang="ru-RU" sz="3200" dirty="0"/>
              <a:t> бубон. До слова, </a:t>
            </a:r>
            <a:r>
              <a:rPr lang="ru-RU" sz="3200" dirty="0" err="1"/>
              <a:t>цей</a:t>
            </a:r>
            <a:r>
              <a:rPr lang="ru-RU" sz="3200" dirty="0"/>
              <a:t> </a:t>
            </a:r>
            <a:r>
              <a:rPr lang="ru-RU" sz="3200" dirty="0" err="1"/>
              <a:t>інструмент</a:t>
            </a:r>
            <a:r>
              <a:rPr lang="ru-RU" sz="3200" dirty="0"/>
              <a:t> і </a:t>
            </a:r>
            <a:r>
              <a:rPr lang="ru-RU" sz="3200" dirty="0" err="1"/>
              <a:t>досі</a:t>
            </a:r>
            <a:r>
              <a:rPr lang="ru-RU" sz="3200" dirty="0"/>
              <a:t> </a:t>
            </a:r>
            <a:r>
              <a:rPr lang="ru-RU" sz="3200" dirty="0" err="1"/>
              <a:t>надзвичайно</a:t>
            </a:r>
            <a:r>
              <a:rPr lang="ru-RU" sz="3200" dirty="0"/>
              <a:t> </a:t>
            </a:r>
            <a:r>
              <a:rPr lang="ru-RU" sz="3200" dirty="0" err="1"/>
              <a:t>поширений</a:t>
            </a:r>
            <a:r>
              <a:rPr lang="ru-RU" sz="3200" dirty="0"/>
              <a:t> в </a:t>
            </a:r>
            <a:r>
              <a:rPr lang="ru-RU" sz="3200" dirty="0" err="1"/>
              <a:t>Україні</a:t>
            </a:r>
            <a:r>
              <a:rPr lang="ru-RU" sz="3200" dirty="0"/>
              <a:t>.</a:t>
            </a:r>
            <a:endParaRPr lang="ru-UA" sz="3200" dirty="0"/>
          </a:p>
        </p:txBody>
      </p:sp>
    </p:spTree>
    <p:extLst>
      <p:ext uri="{BB962C8B-B14F-4D97-AF65-F5344CB8AC3E}">
        <p14:creationId xmlns:p14="http://schemas.microsoft.com/office/powerpoint/2010/main" val="8963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Репортажи пользователей сайта Korrespondent.net - Козацька символіка:  пам&amp;#39;ятай минуле заради майбутнього! | Korrespondent.net">
            <a:extLst>
              <a:ext uri="{FF2B5EF4-FFF2-40B4-BE49-F238E27FC236}">
                <a16:creationId xmlns:a16="http://schemas.microsoft.com/office/drawing/2014/main" id="{65EA6064-C6D2-4AE3-A794-2A024B93C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" y="177641"/>
            <a:ext cx="5898694" cy="376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озацька доба - Сайт Костянтина Благоднюка">
            <a:extLst>
              <a:ext uri="{FF2B5EF4-FFF2-40B4-BE49-F238E27FC236}">
                <a16:creationId xmlns:a16="http://schemas.microsoft.com/office/drawing/2014/main" id="{490185EE-63E3-4F2B-A463-13CF5386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98" y="2628605"/>
            <a:ext cx="5891582" cy="405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645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56FB8D-A998-4111-BC94-7A4437F64BC4}"/>
              </a:ext>
            </a:extLst>
          </p:cNvPr>
          <p:cNvSpPr txBox="1"/>
          <p:nvPr/>
        </p:nvSpPr>
        <p:spPr>
          <a:xfrm>
            <a:off x="894080" y="193655"/>
            <a:ext cx="10668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70C0"/>
                </a:solidFill>
              </a:rPr>
              <a:t>Віночок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українських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народних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мелодій</a:t>
            </a:r>
            <a:r>
              <a:rPr lang="ru-RU" sz="3200" b="1" dirty="0">
                <a:solidFill>
                  <a:srgbClr val="0070C0"/>
                </a:solidFill>
              </a:rPr>
              <a:t> (</a:t>
            </a:r>
            <a:r>
              <a:rPr lang="ru-RU" sz="3200" b="1" dirty="0" err="1">
                <a:solidFill>
                  <a:srgbClr val="0070C0"/>
                </a:solidFill>
              </a:rPr>
              <a:t>відеофрагмент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виступу</a:t>
            </a:r>
            <a:r>
              <a:rPr lang="ru-RU" sz="3200" b="1" dirty="0">
                <a:solidFill>
                  <a:srgbClr val="0070C0"/>
                </a:solidFill>
              </a:rPr>
              <a:t> ансамблю «</a:t>
            </a:r>
            <a:r>
              <a:rPr lang="ru-RU" sz="3200" b="1" dirty="0" err="1">
                <a:solidFill>
                  <a:srgbClr val="0070C0"/>
                </a:solidFill>
              </a:rPr>
              <a:t>Троїсті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музики</a:t>
            </a:r>
            <a:r>
              <a:rPr lang="ru-RU" sz="3200" b="1" dirty="0">
                <a:solidFill>
                  <a:srgbClr val="0070C0"/>
                </a:solidFill>
              </a:rPr>
              <a:t>» </a:t>
            </a:r>
            <a:r>
              <a:rPr lang="ru-RU" sz="3200" b="1" dirty="0" err="1">
                <a:solidFill>
                  <a:srgbClr val="0070C0"/>
                </a:solidFill>
              </a:rPr>
              <a:t>Національного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академічного</a:t>
            </a:r>
            <a:r>
              <a:rPr lang="ru-RU" sz="3200" b="1" dirty="0">
                <a:solidFill>
                  <a:srgbClr val="0070C0"/>
                </a:solidFill>
              </a:rPr>
              <a:t> оркестру </a:t>
            </a:r>
            <a:r>
              <a:rPr lang="ru-RU" sz="3200" b="1" dirty="0" err="1">
                <a:solidFill>
                  <a:srgbClr val="0070C0"/>
                </a:solidFill>
              </a:rPr>
              <a:t>народних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інструментів</a:t>
            </a:r>
            <a:r>
              <a:rPr lang="ru-RU" sz="3200" b="1" dirty="0">
                <a:solidFill>
                  <a:srgbClr val="0070C0"/>
                </a:solidFill>
              </a:rPr>
              <a:t>).</a:t>
            </a:r>
          </a:p>
          <a:p>
            <a:r>
              <a:rPr lang="ru-RU" sz="3200" dirty="0"/>
              <a:t>Про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розповіла</a:t>
            </a:r>
            <a:r>
              <a:rPr lang="ru-RU" sz="3200" dirty="0"/>
              <a:t> вам </a:t>
            </a:r>
            <a:r>
              <a:rPr lang="ru-RU" sz="3200" dirty="0" err="1"/>
              <a:t>музика</a:t>
            </a:r>
            <a:r>
              <a:rPr lang="ru-RU" sz="3200" dirty="0"/>
              <a:t>? </a:t>
            </a:r>
            <a:r>
              <a:rPr lang="ru-RU" sz="3200" dirty="0" err="1"/>
              <a:t>Опишіть</a:t>
            </a:r>
            <a:r>
              <a:rPr lang="ru-RU" sz="3200" dirty="0"/>
              <a:t> </a:t>
            </a:r>
            <a:r>
              <a:rPr lang="ru-RU" sz="3200" dirty="0" err="1"/>
              <a:t>її</a:t>
            </a:r>
            <a:r>
              <a:rPr lang="ru-RU" sz="3200" dirty="0"/>
              <a:t> характер.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музичні</a:t>
            </a:r>
            <a:r>
              <a:rPr lang="ru-RU" sz="3200" dirty="0"/>
              <a:t> </a:t>
            </a:r>
            <a:r>
              <a:rPr lang="ru-RU" sz="3200" dirty="0" err="1"/>
              <a:t>інструменти</a:t>
            </a:r>
            <a:r>
              <a:rPr lang="ru-RU" sz="3200" dirty="0"/>
              <a:t> </a:t>
            </a:r>
            <a:r>
              <a:rPr lang="ru-RU" sz="3200" dirty="0" err="1"/>
              <a:t>виконували</a:t>
            </a:r>
            <a:r>
              <a:rPr lang="ru-RU" sz="3200" dirty="0"/>
              <a:t> </a:t>
            </a:r>
            <a:r>
              <a:rPr lang="ru-RU" sz="3200" dirty="0" err="1"/>
              <a:t>цю</a:t>
            </a:r>
            <a:r>
              <a:rPr lang="ru-RU" sz="3200" dirty="0"/>
              <a:t> </a:t>
            </a:r>
            <a:r>
              <a:rPr lang="ru-RU" sz="3200" dirty="0" err="1"/>
              <a:t>музику</a:t>
            </a:r>
            <a:r>
              <a:rPr lang="ru-RU" sz="3200" dirty="0"/>
              <a:t>? </a:t>
            </a:r>
          </a:p>
          <a:p>
            <a:endParaRPr lang="ru-RU" sz="3200" dirty="0"/>
          </a:p>
        </p:txBody>
      </p:sp>
      <p:pic>
        <p:nvPicPr>
          <p:cNvPr id="4" name="с.131 Троїсті музики Попадюк">
            <a:hlinkClick r:id="" action="ppaction://media"/>
            <a:extLst>
              <a:ext uri="{FF2B5EF4-FFF2-40B4-BE49-F238E27FC236}">
                <a16:creationId xmlns:a16="http://schemas.microsoft.com/office/drawing/2014/main" id="{9A7A827E-567C-491A-B09B-B41984A5F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1680" y="838200"/>
            <a:ext cx="990600" cy="990600"/>
          </a:xfrm>
          <a:prstGeom prst="rect">
            <a:avLst/>
          </a:prstGeom>
        </p:spPr>
      </p:pic>
      <p:pic>
        <p:nvPicPr>
          <p:cNvPr id="16386" name="Picture 2" descr="ГУЦУЛЬСЬКІ ТРОЇСТІ МУЗИКИ у місті Львів 23 квітня 2017 &amp;gt; Львівська  національна філармонія">
            <a:extLst>
              <a:ext uri="{FF2B5EF4-FFF2-40B4-BE49-F238E27FC236}">
                <a16:creationId xmlns:a16="http://schemas.microsoft.com/office/drawing/2014/main" id="{EAA2CD02-79AB-4D7F-A12C-415C0B95A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3001395"/>
            <a:ext cx="3185478" cy="359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ЧОРНУХИНСЬКІ ТРОЇСТІ МУЗИКИ - 2019 - YouTube">
            <a:extLst>
              <a:ext uri="{FF2B5EF4-FFF2-40B4-BE49-F238E27FC236}">
                <a16:creationId xmlns:a16="http://schemas.microsoft.com/office/drawing/2014/main" id="{BA42FECD-E580-46B9-A768-B125853A8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80" y="300139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22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D7D368-EE08-4B00-A27D-2FB980944139}"/>
              </a:ext>
            </a:extLst>
          </p:cNvPr>
          <p:cNvSpPr txBox="1"/>
          <p:nvPr/>
        </p:nvSpPr>
        <p:spPr>
          <a:xfrm>
            <a:off x="833120" y="258356"/>
            <a:ext cx="110947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70C0"/>
                </a:solidFill>
              </a:rPr>
              <a:t>Троїсті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музики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dirty="0"/>
              <a:t>— </a:t>
            </a:r>
            <a:r>
              <a:rPr lang="ru-RU" sz="3200" dirty="0" err="1"/>
              <a:t>народний</a:t>
            </a:r>
            <a:r>
              <a:rPr lang="ru-RU" sz="3200" dirty="0"/>
              <a:t> </a:t>
            </a:r>
            <a:r>
              <a:rPr lang="ru-RU" sz="3200" dirty="0" err="1"/>
              <a:t>інструментальний</a:t>
            </a:r>
            <a:r>
              <a:rPr lang="ru-RU" sz="3200" dirty="0"/>
              <a:t> ансамбль, до складу </a:t>
            </a:r>
            <a:r>
              <a:rPr lang="ru-RU" sz="3200" dirty="0" err="1"/>
              <a:t>якого</a:t>
            </a:r>
            <a:r>
              <a:rPr lang="ru-RU" sz="3200" dirty="0"/>
              <a:t> входили скрипка, </a:t>
            </a:r>
            <a:r>
              <a:rPr lang="ru-RU" sz="3200" dirty="0" err="1"/>
              <a:t>басоля</a:t>
            </a:r>
            <a:r>
              <a:rPr lang="ru-RU" sz="3200" dirty="0"/>
              <a:t> (бас), бубон (у </a:t>
            </a:r>
            <a:r>
              <a:rPr lang="ru-RU" sz="3200" dirty="0" err="1"/>
              <a:t>центральних</a:t>
            </a:r>
            <a:r>
              <a:rPr lang="ru-RU" sz="3200" dirty="0"/>
              <a:t> та </a:t>
            </a:r>
            <a:r>
              <a:rPr lang="ru-RU" sz="3200" dirty="0" err="1"/>
              <a:t>східних</a:t>
            </a:r>
            <a:r>
              <a:rPr lang="ru-RU" sz="3200" dirty="0"/>
              <a:t> областях) </a:t>
            </a:r>
            <a:r>
              <a:rPr lang="ru-RU" sz="3200" dirty="0" err="1"/>
              <a:t>або</a:t>
            </a:r>
            <a:r>
              <a:rPr lang="ru-RU" sz="3200" dirty="0"/>
              <a:t> скрипка, </a:t>
            </a:r>
            <a:r>
              <a:rPr lang="ru-RU" sz="3200" dirty="0" err="1"/>
              <a:t>цимбали</a:t>
            </a:r>
            <a:r>
              <a:rPr lang="ru-RU" sz="3200" dirty="0"/>
              <a:t>, бубон (у </a:t>
            </a:r>
            <a:r>
              <a:rPr lang="ru-RU" sz="3200" dirty="0" err="1"/>
              <a:t>західних</a:t>
            </a:r>
            <a:r>
              <a:rPr lang="ru-RU" sz="3200" dirty="0"/>
              <a:t> областях).</a:t>
            </a:r>
            <a:endParaRPr lang="ru-UA" sz="3200" b="1" dirty="0">
              <a:solidFill>
                <a:srgbClr val="0070C0"/>
              </a:solidFill>
            </a:endParaRPr>
          </a:p>
        </p:txBody>
      </p:sp>
      <p:pic>
        <p:nvPicPr>
          <p:cNvPr id="15362" name="Picture 2" descr="ТРОЇСТІ МУЗИКИ - Сайт p4olkinascool!">
            <a:extLst>
              <a:ext uri="{FF2B5EF4-FFF2-40B4-BE49-F238E27FC236}">
                <a16:creationId xmlns:a16="http://schemas.microsoft.com/office/drawing/2014/main" id="{D25506ED-DE39-42CB-B946-F87D65DA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4" y="2320459"/>
            <a:ext cx="5862955" cy="417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384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Василь Гекер «Троїсті музики» з Національного академічного оркестру народних інструментів">
            <a:hlinkClick r:id="" action="ppaction://media"/>
            <a:extLst>
              <a:ext uri="{FF2B5EF4-FFF2-40B4-BE49-F238E27FC236}">
                <a16:creationId xmlns:a16="http://schemas.microsoft.com/office/drawing/2014/main" id="{5396E57A-7A3C-49C0-802B-31024E1B37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9840" y="696570"/>
            <a:ext cx="9862214" cy="55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7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FAE85C-7DB8-4654-9F61-19F3B3615F12}"/>
              </a:ext>
            </a:extLst>
          </p:cNvPr>
          <p:cNvSpPr txBox="1"/>
          <p:nvPr/>
        </p:nvSpPr>
        <p:spPr>
          <a:xfrm>
            <a:off x="944880" y="382955"/>
            <a:ext cx="101193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українські</a:t>
            </a:r>
            <a:r>
              <a:rPr lang="ru-RU" sz="3200" dirty="0"/>
              <a:t> </a:t>
            </a:r>
            <a:r>
              <a:rPr lang="ru-RU" sz="3200" dirty="0" err="1"/>
              <a:t>народні</a:t>
            </a:r>
            <a:r>
              <a:rPr lang="ru-RU" sz="3200" dirty="0"/>
              <a:t> </a:t>
            </a:r>
            <a:r>
              <a:rPr lang="ru-RU" sz="3200" dirty="0" err="1"/>
              <a:t>музичні</a:t>
            </a:r>
            <a:r>
              <a:rPr lang="ru-RU" sz="3200" dirty="0"/>
              <a:t> </a:t>
            </a:r>
            <a:r>
              <a:rPr lang="ru-RU" sz="3200" dirty="0" err="1"/>
              <a:t>інструменти</a:t>
            </a:r>
            <a:r>
              <a:rPr lang="ru-RU" sz="3200" dirty="0"/>
              <a:t> </a:t>
            </a:r>
            <a:r>
              <a:rPr lang="ru-RU" sz="3200" dirty="0" err="1"/>
              <a:t>ви</a:t>
            </a:r>
            <a:r>
              <a:rPr lang="ru-RU" sz="3200" dirty="0"/>
              <a:t> </a:t>
            </a:r>
            <a:r>
              <a:rPr lang="ru-RU" sz="3200" dirty="0" err="1"/>
              <a:t>знаєте</a:t>
            </a:r>
            <a:r>
              <a:rPr lang="ru-RU" sz="3200" dirty="0"/>
              <a:t>? До </a:t>
            </a:r>
            <a:r>
              <a:rPr lang="ru-RU" sz="3200" dirty="0" err="1"/>
              <a:t>яких</a:t>
            </a:r>
            <a:r>
              <a:rPr lang="ru-RU" sz="3200" dirty="0"/>
              <a:t> </a:t>
            </a:r>
            <a:r>
              <a:rPr lang="ru-RU" sz="3200" dirty="0" err="1"/>
              <a:t>груп</a:t>
            </a:r>
            <a:r>
              <a:rPr lang="ru-RU" sz="3200" dirty="0"/>
              <a:t> </a:t>
            </a:r>
            <a:r>
              <a:rPr lang="ru-RU" sz="3200" dirty="0" err="1"/>
              <a:t>інструментів</a:t>
            </a:r>
            <a:r>
              <a:rPr lang="ru-RU" sz="3200" dirty="0"/>
              <a:t> вони належать?</a:t>
            </a:r>
            <a:endParaRPr lang="ru-UA" sz="3200" dirty="0"/>
          </a:p>
        </p:txBody>
      </p:sp>
      <p:pic>
        <p:nvPicPr>
          <p:cNvPr id="2054" name="Picture 6" descr="Українські народні музичні інструменти - Український журнал | Facebook">
            <a:extLst>
              <a:ext uri="{FF2B5EF4-FFF2-40B4-BE49-F238E27FC236}">
                <a16:creationId xmlns:a16="http://schemas.microsoft.com/office/drawing/2014/main" id="{B5819FEB-2DFE-4464-8BA1-EE4063A9F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99" y="1551442"/>
            <a:ext cx="4979529" cy="50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828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8A1255-CB5A-4C08-AB5E-44E6096EA617}"/>
              </a:ext>
            </a:extLst>
          </p:cNvPr>
          <p:cNvSpPr txBox="1"/>
          <p:nvPr/>
        </p:nvSpPr>
        <p:spPr>
          <a:xfrm>
            <a:off x="548640" y="361017"/>
            <a:ext cx="113080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Самозвучні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інструменти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</a:p>
          <a:p>
            <a:r>
              <a:rPr lang="ru-RU" sz="2800" dirty="0" err="1"/>
              <a:t>Можливо</a:t>
            </a:r>
            <a:r>
              <a:rPr lang="ru-RU" sz="2800" dirty="0"/>
              <a:t>, вам </a:t>
            </a:r>
            <a:r>
              <a:rPr lang="ru-RU" sz="2800" dirty="0" err="1"/>
              <a:t>доводилося</a:t>
            </a:r>
            <a:r>
              <a:rPr lang="ru-RU" sz="2800" dirty="0"/>
              <a:t> </a:t>
            </a:r>
            <a:r>
              <a:rPr lang="ru-RU" sz="2800" dirty="0" err="1"/>
              <a:t>чути</a:t>
            </a:r>
            <a:r>
              <a:rPr lang="ru-RU" sz="2800" dirty="0"/>
              <a:t> про </a:t>
            </a:r>
            <a:r>
              <a:rPr lang="ru-RU" sz="2800" dirty="0" err="1"/>
              <a:t>самозвучні</a:t>
            </a:r>
            <a:r>
              <a:rPr lang="ru-RU" sz="2800" dirty="0"/>
              <a:t> </a:t>
            </a:r>
            <a:r>
              <a:rPr lang="ru-RU" sz="2800" dirty="0" err="1"/>
              <a:t>народні</a:t>
            </a:r>
            <a:r>
              <a:rPr lang="ru-RU" sz="2800" dirty="0"/>
              <a:t> </a:t>
            </a:r>
            <a:r>
              <a:rPr lang="ru-RU" sz="2800" dirty="0" err="1"/>
              <a:t>інструменти</a:t>
            </a:r>
            <a:r>
              <a:rPr lang="ru-RU" sz="2800" dirty="0"/>
              <a:t>. </a:t>
            </a:r>
          </a:p>
          <a:p>
            <a:r>
              <a:rPr lang="ru-RU" sz="2800" dirty="0"/>
              <a:t>До </a:t>
            </a:r>
            <a:r>
              <a:rPr lang="ru-RU" sz="2800" dirty="0" err="1"/>
              <a:t>цієї</a:t>
            </a:r>
            <a:r>
              <a:rPr lang="ru-RU" sz="2800" dirty="0"/>
              <a:t> </a:t>
            </a:r>
            <a:r>
              <a:rPr lang="ru-RU" sz="2800" dirty="0" err="1"/>
              <a:t>групи</a:t>
            </a:r>
            <a:r>
              <a:rPr lang="ru-RU" sz="2800" dirty="0"/>
              <a:t> </a:t>
            </a:r>
            <a:r>
              <a:rPr lang="ru-RU" sz="2800" dirty="0" err="1"/>
              <a:t>інструментів</a:t>
            </a:r>
            <a:r>
              <a:rPr lang="ru-RU" sz="2800" dirty="0"/>
              <a:t> належать </a:t>
            </a:r>
            <a:r>
              <a:rPr lang="ru-RU" sz="2800" b="1" dirty="0" err="1"/>
              <a:t>дзвони</a:t>
            </a:r>
            <a:r>
              <a:rPr lang="ru-RU" sz="2800" dirty="0"/>
              <a:t> (</a:t>
            </a:r>
            <a:r>
              <a:rPr lang="ru-RU" sz="2800" dirty="0" err="1"/>
              <a:t>великі</a:t>
            </a:r>
            <a:r>
              <a:rPr lang="ru-RU" sz="2800" dirty="0"/>
              <a:t>, </a:t>
            </a:r>
            <a:r>
              <a:rPr lang="ru-RU" sz="2800" dirty="0" err="1"/>
              <a:t>середні</a:t>
            </a:r>
            <a:r>
              <a:rPr lang="ru-RU" sz="2800" dirty="0"/>
              <a:t> й </a:t>
            </a:r>
            <a:r>
              <a:rPr lang="ru-RU" sz="2800" dirty="0" err="1"/>
              <a:t>малі</a:t>
            </a:r>
            <a:r>
              <a:rPr lang="ru-RU" sz="2800" dirty="0"/>
              <a:t> та </a:t>
            </a:r>
            <a:r>
              <a:rPr lang="ru-RU" sz="2800" dirty="0" err="1"/>
              <a:t>дзвіночки</a:t>
            </a:r>
            <a:r>
              <a:rPr lang="ru-RU" sz="2800" dirty="0"/>
              <a:t>); </a:t>
            </a:r>
            <a:r>
              <a:rPr lang="ru-RU" sz="2800" b="1" dirty="0" err="1"/>
              <a:t>дримба</a:t>
            </a:r>
            <a:r>
              <a:rPr lang="ru-RU" sz="2800" b="1" dirty="0"/>
              <a:t> і </a:t>
            </a:r>
            <a:r>
              <a:rPr lang="ru-RU" sz="2800" b="1" dirty="0" err="1"/>
              <a:t>подвійна</a:t>
            </a:r>
            <a:r>
              <a:rPr lang="ru-RU" sz="2800" b="1" dirty="0"/>
              <a:t> </a:t>
            </a:r>
            <a:r>
              <a:rPr lang="ru-RU" sz="2800" b="1" dirty="0" err="1"/>
              <a:t>дримба</a:t>
            </a:r>
            <a:r>
              <a:rPr lang="ru-RU" sz="2800" b="1" dirty="0"/>
              <a:t> </a:t>
            </a:r>
            <a:r>
              <a:rPr lang="ru-RU" sz="2800" dirty="0"/>
              <a:t>(</a:t>
            </a:r>
            <a:r>
              <a:rPr lang="ru-RU" sz="2800" dirty="0" err="1"/>
              <a:t>нині</a:t>
            </a:r>
            <a:r>
              <a:rPr lang="ru-RU" sz="2800" dirty="0"/>
              <a:t> </a:t>
            </a:r>
            <a:r>
              <a:rPr lang="ru-RU" sz="2800" dirty="0" err="1"/>
              <a:t>збереглася</a:t>
            </a:r>
            <a:r>
              <a:rPr lang="ru-RU" sz="2800" dirty="0"/>
              <a:t> </a:t>
            </a:r>
            <a:r>
              <a:rPr lang="ru-RU" sz="2800" dirty="0" err="1"/>
              <a:t>лише</a:t>
            </a:r>
            <a:r>
              <a:rPr lang="ru-RU" sz="2800" dirty="0"/>
              <a:t> в Карпатах); </a:t>
            </a:r>
            <a:r>
              <a:rPr lang="ru-RU" sz="2800" b="1" dirty="0" err="1"/>
              <a:t>калатало</a:t>
            </a:r>
            <a:r>
              <a:rPr lang="ru-RU" sz="2800" b="1" dirty="0"/>
              <a:t> та клепало </a:t>
            </a:r>
            <a:r>
              <a:rPr lang="ru-RU" sz="2800" dirty="0"/>
              <a:t>(</a:t>
            </a:r>
            <a:r>
              <a:rPr lang="ru-RU" sz="2800" dirty="0" err="1"/>
              <a:t>використовували</a:t>
            </a:r>
            <a:r>
              <a:rPr lang="ru-RU" sz="2800" dirty="0"/>
              <a:t> </a:t>
            </a:r>
            <a:r>
              <a:rPr lang="ru-RU" sz="2800" dirty="0" err="1"/>
              <a:t>замість</a:t>
            </a:r>
            <a:r>
              <a:rPr lang="ru-RU" sz="2800" dirty="0"/>
              <a:t> </a:t>
            </a:r>
            <a:r>
              <a:rPr lang="ru-RU" sz="2800" dirty="0" err="1"/>
              <a:t>дзвонів</a:t>
            </a:r>
            <a:r>
              <a:rPr lang="ru-RU" sz="2800" dirty="0"/>
              <a:t> у </a:t>
            </a:r>
            <a:r>
              <a:rPr lang="ru-RU" sz="2800" dirty="0" err="1"/>
              <a:t>Галичині</a:t>
            </a:r>
            <a:r>
              <a:rPr lang="ru-RU" sz="2800" dirty="0"/>
              <a:t>); </a:t>
            </a:r>
            <a:r>
              <a:rPr lang="ru-RU" sz="2800" b="1" dirty="0" err="1"/>
              <a:t>тріскачка</a:t>
            </a:r>
            <a:r>
              <a:rPr lang="ru-RU" sz="2800" b="1" dirty="0"/>
              <a:t>, било, </a:t>
            </a:r>
            <a:r>
              <a:rPr lang="ru-RU" sz="2800" b="1" dirty="0" err="1"/>
              <a:t>деркач</a:t>
            </a:r>
            <a:r>
              <a:rPr lang="ru-RU" sz="2800" b="1" dirty="0"/>
              <a:t> </a:t>
            </a:r>
            <a:r>
              <a:rPr lang="ru-RU" sz="2800" dirty="0"/>
              <a:t>(</a:t>
            </a:r>
            <a:r>
              <a:rPr lang="ru-RU" sz="2800" dirty="0" err="1"/>
              <a:t>шумові</a:t>
            </a:r>
            <a:r>
              <a:rPr lang="ru-RU" sz="2800" dirty="0"/>
              <a:t> </a:t>
            </a:r>
            <a:r>
              <a:rPr lang="ru-RU" sz="2800" dirty="0" err="1"/>
              <a:t>музичні</a:t>
            </a:r>
            <a:r>
              <a:rPr lang="ru-RU" sz="2800" dirty="0"/>
              <a:t> </a:t>
            </a:r>
            <a:r>
              <a:rPr lang="ru-RU" sz="2800" dirty="0" err="1"/>
              <a:t>інструменти</a:t>
            </a:r>
            <a:r>
              <a:rPr lang="ru-RU" sz="2800" dirty="0"/>
              <a:t>, </a:t>
            </a:r>
            <a:r>
              <a:rPr lang="ru-RU" sz="2800" dirty="0" err="1"/>
              <a:t>популярні</a:t>
            </a:r>
            <a:r>
              <a:rPr lang="ru-RU" sz="2800" dirty="0"/>
              <a:t> </a:t>
            </a:r>
            <a:r>
              <a:rPr lang="ru-RU" sz="2800" dirty="0" err="1"/>
              <a:t>також</a:t>
            </a:r>
            <a:r>
              <a:rPr lang="ru-RU" sz="2800" dirty="0"/>
              <a:t> як </a:t>
            </a:r>
            <a:r>
              <a:rPr lang="ru-RU" sz="2800" dirty="0" err="1"/>
              <a:t>дитячі</a:t>
            </a:r>
            <a:r>
              <a:rPr lang="ru-RU" sz="2800" dirty="0"/>
              <a:t> </a:t>
            </a:r>
            <a:r>
              <a:rPr lang="ru-RU" sz="2800" dirty="0" err="1"/>
              <a:t>іграшки</a:t>
            </a:r>
            <a:r>
              <a:rPr lang="ru-RU" sz="2800" dirty="0"/>
              <a:t>).</a:t>
            </a:r>
            <a:endParaRPr lang="ru-UA" sz="2800" dirty="0"/>
          </a:p>
        </p:txBody>
      </p:sp>
      <p:pic>
        <p:nvPicPr>
          <p:cNvPr id="17410" name="Picture 2" descr="Цілющий інструмент: як дримба з Херсонщини підкорює світ | Український  Південь">
            <a:extLst>
              <a:ext uri="{FF2B5EF4-FFF2-40B4-BE49-F238E27FC236}">
                <a16:creationId xmlns:a16="http://schemas.microsoft.com/office/drawing/2014/main" id="{1816A1E6-46CF-4A7E-BF27-ED19DB729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386651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Калатало - Яворівська іграшка Остапа Сойки та Оксани Когут | Facebook">
            <a:extLst>
              <a:ext uri="{FF2B5EF4-FFF2-40B4-BE49-F238E27FC236}">
                <a16:creationId xmlns:a16="http://schemas.microsoft.com/office/drawing/2014/main" id="{0FCE9D2F-0E86-4CF6-A563-8646A6648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3628074"/>
            <a:ext cx="2326005" cy="31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Музичний інструмент &amp;quot;Тріскачка&amp;quot; Д310у - 77.00 грн. У категорії Ударные |  SoFun - 1118950">
            <a:extLst>
              <a:ext uri="{FF2B5EF4-FFF2-40B4-BE49-F238E27FC236}">
                <a16:creationId xmlns:a16="http://schemas.microsoft.com/office/drawing/2014/main" id="{8944E6AA-AEDC-4484-B648-933CD931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120" y="3827254"/>
            <a:ext cx="3024993" cy="226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Тріскачки :: Словник музичних термінів. Буква Т">
            <a:extLst>
              <a:ext uri="{FF2B5EF4-FFF2-40B4-BE49-F238E27FC236}">
                <a16:creationId xmlns:a16="http://schemas.microsoft.com/office/drawing/2014/main" id="{F19A2541-A269-4368-B122-FCF341321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113" y="3558000"/>
            <a:ext cx="3304687" cy="25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7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Дримба. Карпатська мелодія.">
            <a:hlinkClick r:id="" action="ppaction://media"/>
            <a:extLst>
              <a:ext uri="{FF2B5EF4-FFF2-40B4-BE49-F238E27FC236}">
                <a16:creationId xmlns:a16="http://schemas.microsoft.com/office/drawing/2014/main" id="{6ABAB1B6-36DE-47BE-BDC7-5996508B75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8080" y="633425"/>
            <a:ext cx="9686256" cy="54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3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Український музичний інструмент-Деркач">
            <a:hlinkClick r:id="" action="ppaction://media"/>
            <a:extLst>
              <a:ext uri="{FF2B5EF4-FFF2-40B4-BE49-F238E27FC236}">
                <a16:creationId xmlns:a16="http://schemas.microsoft.com/office/drawing/2014/main" id="{831B0662-1895-4138-AEDB-2E1299E9FC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31520" y="398069"/>
            <a:ext cx="10444480" cy="590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1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21A566-AEBE-48BE-AB5E-D6E4984C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924542"/>
            <a:ext cx="11142709" cy="4084338"/>
          </a:xfrm>
          <a:prstGeom prst="rect">
            <a:avLst/>
          </a:prstGeom>
        </p:spPr>
      </p:pic>
      <p:pic>
        <p:nvPicPr>
          <p:cNvPr id="4" name="с.135 упізнай інструмент">
            <a:hlinkClick r:id="" action="ppaction://media"/>
            <a:extLst>
              <a:ext uri="{FF2B5EF4-FFF2-40B4-BE49-F238E27FC236}">
                <a16:creationId xmlns:a16="http://schemas.microsoft.com/office/drawing/2014/main" id="{4332931E-E721-4C4D-B91C-7A0827324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2720" y="314942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6E51A7-DAF7-4C62-82F8-25E25566AF43}"/>
              </a:ext>
            </a:extLst>
          </p:cNvPr>
          <p:cNvSpPr txBox="1"/>
          <p:nvPr/>
        </p:nvSpPr>
        <p:spPr>
          <a:xfrm>
            <a:off x="690880" y="197396"/>
            <a:ext cx="10891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70C0"/>
                </a:solidFill>
              </a:rPr>
              <a:t>Розучуємо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пісню</a:t>
            </a:r>
            <a:r>
              <a:rPr lang="ru-RU" sz="2400" b="1" dirty="0">
                <a:solidFill>
                  <a:srgbClr val="0070C0"/>
                </a:solidFill>
              </a:rPr>
              <a:t> Д. </a:t>
            </a:r>
            <a:r>
              <a:rPr lang="ru-RU" sz="2400" b="1" dirty="0" err="1">
                <a:solidFill>
                  <a:srgbClr val="0070C0"/>
                </a:solidFill>
              </a:rPr>
              <a:t>Пташинської</a:t>
            </a:r>
            <a:r>
              <a:rPr lang="ru-RU" sz="2400" b="1" dirty="0">
                <a:solidFill>
                  <a:srgbClr val="0070C0"/>
                </a:solidFill>
              </a:rPr>
              <a:t> «</a:t>
            </a:r>
            <a:r>
              <a:rPr lang="ru-RU" sz="2400" b="1" dirty="0" err="1">
                <a:solidFill>
                  <a:srgbClr val="0070C0"/>
                </a:solidFill>
              </a:rPr>
              <a:t>Під</a:t>
            </a:r>
            <a:r>
              <a:rPr lang="ru-RU" sz="2400" b="1" dirty="0">
                <a:solidFill>
                  <a:srgbClr val="0070C0"/>
                </a:solidFill>
              </a:rPr>
              <a:t> небом </a:t>
            </a:r>
            <a:r>
              <a:rPr lang="ru-RU" sz="2400" b="1" dirty="0" err="1">
                <a:solidFill>
                  <a:srgbClr val="0070C0"/>
                </a:solidFill>
              </a:rPr>
              <a:t>синім</a:t>
            </a:r>
            <a:r>
              <a:rPr lang="ru-RU" sz="2400" b="1" dirty="0">
                <a:solidFill>
                  <a:srgbClr val="0070C0"/>
                </a:solidFill>
              </a:rPr>
              <a:t>». </a:t>
            </a:r>
            <a:r>
              <a:rPr lang="ru-RU" sz="2400" b="1" dirty="0" err="1"/>
              <a:t>Заспівай</a:t>
            </a:r>
            <a:r>
              <a:rPr lang="ru-RU" sz="2400" b="1" dirty="0"/>
              <a:t> </a:t>
            </a:r>
            <a:r>
              <a:rPr lang="ru-RU" sz="2400" b="1" dirty="0" err="1"/>
              <a:t>пісню</a:t>
            </a:r>
            <a:r>
              <a:rPr lang="ru-RU" sz="2400" b="1" dirty="0"/>
              <a:t> разом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друзями</a:t>
            </a:r>
            <a:r>
              <a:rPr lang="ru-RU" sz="2400" b="1" dirty="0"/>
              <a:t> </a:t>
            </a:r>
            <a:r>
              <a:rPr lang="ru-RU" sz="2400" b="1" dirty="0" err="1"/>
              <a:t>під</a:t>
            </a:r>
            <a:r>
              <a:rPr lang="ru-RU" sz="2400" b="1" dirty="0"/>
              <a:t> </a:t>
            </a:r>
            <a:r>
              <a:rPr lang="ru-RU" sz="2400" b="1" dirty="0" err="1"/>
              <a:t>акомпанемент</a:t>
            </a:r>
            <a:r>
              <a:rPr lang="ru-RU" sz="2400" b="1" dirty="0"/>
              <a:t> </a:t>
            </a:r>
            <a:r>
              <a:rPr lang="ru-RU" sz="2400" b="1" dirty="0" err="1"/>
              <a:t>музичного</a:t>
            </a:r>
            <a:r>
              <a:rPr lang="ru-RU" sz="2400" b="1" dirty="0"/>
              <a:t> </a:t>
            </a:r>
            <a:r>
              <a:rPr lang="ru-RU" sz="2400" b="1" dirty="0" err="1"/>
              <a:t>інструмента</a:t>
            </a:r>
            <a:r>
              <a:rPr lang="ru-RU" sz="2400" b="1" dirty="0"/>
              <a:t>. </a:t>
            </a:r>
            <a:r>
              <a:rPr lang="ru-RU" sz="2400" b="1" dirty="0" err="1"/>
              <a:t>Спробуйте</a:t>
            </a:r>
            <a:r>
              <a:rPr lang="ru-RU" sz="2400" b="1" dirty="0"/>
              <a:t> жестами рук і </a:t>
            </a:r>
            <a:r>
              <a:rPr lang="ru-RU" sz="2400" b="1" dirty="0" err="1"/>
              <a:t>мімікою</a:t>
            </a:r>
            <a:r>
              <a:rPr lang="ru-RU" sz="2400" b="1" dirty="0"/>
              <a:t> </a:t>
            </a:r>
            <a:r>
              <a:rPr lang="ru-RU" sz="2400" b="1" dirty="0" err="1"/>
              <a:t>показати</a:t>
            </a:r>
            <a:r>
              <a:rPr lang="ru-RU" sz="2400" b="1" dirty="0"/>
              <a:t> </a:t>
            </a:r>
            <a:r>
              <a:rPr lang="ru-RU" sz="2400" b="1" dirty="0" err="1"/>
              <a:t>зміст</a:t>
            </a:r>
            <a:r>
              <a:rPr lang="ru-RU" sz="2400" b="1" dirty="0"/>
              <a:t> </a:t>
            </a:r>
            <a:r>
              <a:rPr lang="ru-RU" sz="2400" b="1" dirty="0" err="1"/>
              <a:t>пісні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4" name="Під небом синім Д.Пташинська Плюс">
            <a:hlinkClick r:id="" action="ppaction://media"/>
            <a:extLst>
              <a:ext uri="{FF2B5EF4-FFF2-40B4-BE49-F238E27FC236}">
                <a16:creationId xmlns:a16="http://schemas.microsoft.com/office/drawing/2014/main" id="{012DE1A5-EA03-4EE4-81EA-482DB7C9B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4100" y="472440"/>
            <a:ext cx="736600" cy="736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AE9B47-8C32-42DA-AE48-D42CA49F2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700" y="1409700"/>
            <a:ext cx="58674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ультимедиа в Интернете 1" title="Під небом синім - Дитячі пісні про Україну (Дитячі пісні, пісні про Україну)">
            <a:hlinkClick r:id="" action="ppaction://media"/>
            <a:extLst>
              <a:ext uri="{FF2B5EF4-FFF2-40B4-BE49-F238E27FC236}">
                <a16:creationId xmlns:a16="http://schemas.microsoft.com/office/drawing/2014/main" id="{F3D72FCB-B732-434F-AFDE-630CEBFA83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8000" y="271780"/>
            <a:ext cx="11225451" cy="63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3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AE0D99-2080-438A-8F32-15551FF88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92" y="914400"/>
            <a:ext cx="10908972" cy="2143760"/>
          </a:xfrm>
          <a:prstGeom prst="rect">
            <a:avLst/>
          </a:prstGeom>
        </p:spPr>
      </p:pic>
      <p:pic>
        <p:nvPicPr>
          <p:cNvPr id="18434" name="Picture 2" descr="Тріскачка (музичний інструмент) — Вікіпедія">
            <a:extLst>
              <a:ext uri="{FF2B5EF4-FFF2-40B4-BE49-F238E27FC236}">
                <a16:creationId xmlns:a16="http://schemas.microsoft.com/office/drawing/2014/main" id="{EB8A0F79-A0A7-488A-9711-D8F69146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99" y="3618548"/>
            <a:ext cx="3391067" cy="260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90C30A-52DF-4878-8FAB-83513AE16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34680">
            <a:off x="7688660" y="3293269"/>
            <a:ext cx="2367199" cy="32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30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817057-2D5F-44FC-87F6-5FF0DD7948AE}"/>
              </a:ext>
            </a:extLst>
          </p:cNvPr>
          <p:cNvSpPr txBox="1"/>
          <p:nvPr/>
        </p:nvSpPr>
        <p:spPr>
          <a:xfrm>
            <a:off x="660400" y="741681"/>
            <a:ext cx="73875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Про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народні</a:t>
            </a:r>
            <a:r>
              <a:rPr lang="ru-RU" sz="3200" dirty="0"/>
              <a:t> </a:t>
            </a:r>
            <a:r>
              <a:rPr lang="ru-RU" sz="3200" dirty="0" err="1"/>
              <a:t>інструменти</a:t>
            </a:r>
            <a:r>
              <a:rPr lang="ru-RU" sz="3200" dirty="0"/>
              <a:t> </a:t>
            </a:r>
            <a:r>
              <a:rPr lang="ru-RU" sz="3200" dirty="0" err="1"/>
              <a:t>ти</a:t>
            </a:r>
            <a:r>
              <a:rPr lang="ru-RU" sz="3200" dirty="0"/>
              <a:t> </a:t>
            </a:r>
            <a:r>
              <a:rPr lang="ru-RU" sz="3200" dirty="0" err="1"/>
              <a:t>дізнався</a:t>
            </a:r>
            <a:r>
              <a:rPr lang="ru-RU" sz="3200" dirty="0"/>
              <a:t>/</a:t>
            </a:r>
            <a:r>
              <a:rPr lang="ru-RU" sz="3200" dirty="0" err="1"/>
              <a:t>дізналася</a:t>
            </a:r>
            <a:r>
              <a:rPr lang="ru-RU" sz="3200" dirty="0"/>
              <a:t>? </a:t>
            </a:r>
            <a:r>
              <a:rPr lang="ru-RU" sz="3200" dirty="0" err="1"/>
              <a:t>Назвіть</a:t>
            </a:r>
            <a:r>
              <a:rPr lang="ru-RU" sz="3200" dirty="0"/>
              <a:t> </a:t>
            </a:r>
            <a:r>
              <a:rPr lang="ru-RU" sz="3200" dirty="0" err="1"/>
              <a:t>струнні</a:t>
            </a:r>
            <a:r>
              <a:rPr lang="ru-RU" sz="3200" dirty="0"/>
              <a:t>, </a:t>
            </a:r>
            <a:r>
              <a:rPr lang="ru-RU" sz="3200" dirty="0" err="1"/>
              <a:t>ударні</a:t>
            </a:r>
            <a:r>
              <a:rPr lang="ru-RU" sz="3200" dirty="0"/>
              <a:t> та </a:t>
            </a:r>
            <a:r>
              <a:rPr lang="ru-RU" sz="3200" dirty="0" err="1"/>
              <a:t>духові</a:t>
            </a:r>
            <a:r>
              <a:rPr lang="ru-RU" sz="3200" dirty="0"/>
              <a:t> </a:t>
            </a:r>
            <a:r>
              <a:rPr lang="ru-RU" sz="3200" dirty="0" err="1"/>
              <a:t>народні</a:t>
            </a:r>
            <a:r>
              <a:rPr lang="ru-RU" sz="3200" dirty="0"/>
              <a:t> </a:t>
            </a:r>
            <a:r>
              <a:rPr lang="ru-RU" sz="3200" dirty="0" err="1"/>
              <a:t>музичні</a:t>
            </a:r>
            <a:r>
              <a:rPr lang="ru-RU" sz="3200" dirty="0"/>
              <a:t> </a:t>
            </a:r>
            <a:r>
              <a:rPr lang="ru-RU" sz="3200" dirty="0" err="1"/>
              <a:t>інструменти</a:t>
            </a:r>
            <a:r>
              <a:rPr lang="ru-RU" sz="3200" dirty="0"/>
              <a:t>. Чим </a:t>
            </a:r>
            <a:r>
              <a:rPr lang="ru-RU" sz="3200" dirty="0" err="1"/>
              <a:t>цікавий</a:t>
            </a:r>
            <a:r>
              <a:rPr lang="ru-RU" sz="3200" dirty="0"/>
              <a:t> </a:t>
            </a:r>
            <a:r>
              <a:rPr lang="ru-RU" sz="3200" dirty="0" err="1"/>
              <a:t>музичний</a:t>
            </a:r>
            <a:r>
              <a:rPr lang="ru-RU" sz="3200" dirty="0"/>
              <a:t> </a:t>
            </a:r>
            <a:r>
              <a:rPr lang="ru-RU" sz="3200" dirty="0" err="1"/>
              <a:t>інструмент</a:t>
            </a:r>
            <a:r>
              <a:rPr lang="ru-RU" sz="3200" dirty="0"/>
              <a:t> </a:t>
            </a:r>
            <a:r>
              <a:rPr lang="ru-RU" sz="3200" dirty="0" err="1"/>
              <a:t>волинка</a:t>
            </a:r>
            <a:r>
              <a:rPr lang="ru-RU" sz="3200" dirty="0"/>
              <a:t>?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інструменти</a:t>
            </a:r>
            <a:r>
              <a:rPr lang="ru-RU" sz="3200" dirty="0"/>
              <a:t> </a:t>
            </a:r>
            <a:r>
              <a:rPr lang="ru-RU" sz="3200" dirty="0" err="1"/>
              <a:t>називають</a:t>
            </a:r>
            <a:r>
              <a:rPr lang="ru-RU" sz="3200" dirty="0"/>
              <a:t> </a:t>
            </a:r>
            <a:r>
              <a:rPr lang="ru-RU" sz="3200" dirty="0" err="1"/>
              <a:t>самозвучними</a:t>
            </a:r>
            <a:r>
              <a:rPr lang="ru-RU" sz="3200" dirty="0"/>
              <a:t>? Поясни, </a:t>
            </a:r>
            <a:r>
              <a:rPr lang="ru-RU" sz="3200" dirty="0" err="1"/>
              <a:t>чому</a:t>
            </a:r>
            <a:r>
              <a:rPr lang="ru-RU" sz="3200" dirty="0"/>
              <a:t>. </a:t>
            </a:r>
            <a:r>
              <a:rPr lang="ru-RU" sz="3200" dirty="0" err="1"/>
              <a:t>Доповни</a:t>
            </a:r>
            <a:r>
              <a:rPr lang="ru-RU" sz="3200" dirty="0"/>
              <a:t> </a:t>
            </a:r>
            <a:r>
              <a:rPr lang="ru-RU" sz="3200" dirty="0" err="1"/>
              <a:t>свій</a:t>
            </a:r>
            <a:r>
              <a:rPr lang="ru-RU" sz="3200" dirty="0"/>
              <a:t> </a:t>
            </a:r>
            <a:r>
              <a:rPr lang="ru-RU" sz="3200" dirty="0" err="1"/>
              <a:t>проєкт</a:t>
            </a:r>
            <a:r>
              <a:rPr lang="ru-RU" sz="3200" dirty="0"/>
              <a:t> </a:t>
            </a:r>
            <a:r>
              <a:rPr lang="ru-RU" sz="3200" dirty="0" err="1"/>
              <a:t>інформацією</a:t>
            </a:r>
            <a:r>
              <a:rPr lang="ru-RU" sz="3200" dirty="0"/>
              <a:t> про </a:t>
            </a:r>
            <a:r>
              <a:rPr lang="ru-RU" sz="3200" dirty="0" err="1"/>
              <a:t>українські</a:t>
            </a:r>
            <a:r>
              <a:rPr lang="ru-RU" sz="3200" dirty="0"/>
              <a:t> </a:t>
            </a:r>
            <a:r>
              <a:rPr lang="ru-RU" sz="3200" dirty="0" err="1"/>
              <a:t>народні</a:t>
            </a:r>
            <a:r>
              <a:rPr lang="ru-RU" sz="3200" dirty="0"/>
              <a:t> </a:t>
            </a:r>
            <a:r>
              <a:rPr lang="ru-RU" sz="3200" dirty="0" err="1"/>
              <a:t>музичні</a:t>
            </a:r>
            <a:r>
              <a:rPr lang="ru-RU" sz="3200" dirty="0"/>
              <a:t> </a:t>
            </a:r>
            <a:r>
              <a:rPr lang="ru-RU" sz="3200" dirty="0" err="1"/>
              <a:t>інструменти</a:t>
            </a:r>
            <a:r>
              <a:rPr lang="ru-RU" sz="3200" dirty="0"/>
              <a:t>. </a:t>
            </a:r>
            <a:r>
              <a:rPr lang="ru-RU" sz="3200" dirty="0" err="1"/>
              <a:t>Знайди</a:t>
            </a:r>
            <a:r>
              <a:rPr lang="ru-RU" sz="3200" dirty="0"/>
              <a:t> в </a:t>
            </a:r>
            <a:r>
              <a:rPr lang="ru-RU" sz="3200" dirty="0" err="1"/>
              <a:t>додаткових</a:t>
            </a:r>
            <a:r>
              <a:rPr lang="ru-RU" sz="3200" dirty="0"/>
              <a:t> </a:t>
            </a:r>
            <a:r>
              <a:rPr lang="ru-RU" sz="3200" dirty="0" err="1"/>
              <a:t>джерелах</a:t>
            </a:r>
            <a:r>
              <a:rPr lang="ru-RU" sz="3200" dirty="0"/>
              <a:t> </a:t>
            </a:r>
            <a:r>
              <a:rPr lang="ru-RU" sz="3200" dirty="0" err="1"/>
              <a:t>відомості</a:t>
            </a:r>
            <a:r>
              <a:rPr lang="ru-RU" sz="3200" dirty="0"/>
              <a:t> про </a:t>
            </a:r>
            <a:r>
              <a:rPr lang="ru-RU" sz="3200" dirty="0" err="1"/>
              <a:t>народних</a:t>
            </a:r>
            <a:r>
              <a:rPr lang="ru-RU" sz="3200" dirty="0"/>
              <a:t> </a:t>
            </a:r>
            <a:r>
              <a:rPr lang="ru-RU" sz="3200" dirty="0" err="1"/>
              <a:t>майстрів</a:t>
            </a:r>
            <a:r>
              <a:rPr lang="ru-RU" sz="3200" dirty="0"/>
              <a:t>,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виготовляють</a:t>
            </a:r>
            <a:r>
              <a:rPr lang="ru-RU" sz="3200" dirty="0"/>
              <a:t> </a:t>
            </a:r>
            <a:r>
              <a:rPr lang="ru-RU" sz="3200" dirty="0" err="1"/>
              <a:t>ці</a:t>
            </a:r>
            <a:r>
              <a:rPr lang="ru-RU" sz="3200" dirty="0"/>
              <a:t> </a:t>
            </a:r>
            <a:r>
              <a:rPr lang="ru-RU" sz="3200" dirty="0" err="1"/>
              <a:t>інструменти</a:t>
            </a:r>
            <a:endParaRPr lang="ru-UA" sz="3200" dirty="0"/>
          </a:p>
        </p:txBody>
      </p:sp>
      <p:pic>
        <p:nvPicPr>
          <p:cNvPr id="5122" name="Picture 2" descr="Картинки знак вопроса (32 фото) • Прикольные картинки и позитив">
            <a:extLst>
              <a:ext uri="{FF2B5EF4-FFF2-40B4-BE49-F238E27FC236}">
                <a16:creationId xmlns:a16="http://schemas.microsoft.com/office/drawing/2014/main" id="{4BAE1516-1DF8-4759-A50E-BF33C6A2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990" y="1605280"/>
            <a:ext cx="374904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925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6DC51A-33F6-4E2B-BC9F-1503F5D4A783}"/>
              </a:ext>
            </a:extLst>
          </p:cNvPr>
          <p:cNvSpPr txBox="1"/>
          <p:nvPr/>
        </p:nvSpPr>
        <p:spPr>
          <a:xfrm>
            <a:off x="721360" y="848698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Наша </a:t>
            </a:r>
            <a:r>
              <a:rPr lang="ru-RU" sz="2800" dirty="0" err="1"/>
              <a:t>мандрівка</a:t>
            </a:r>
            <a:r>
              <a:rPr lang="ru-RU" sz="2800" dirty="0"/>
              <a:t> </a:t>
            </a:r>
            <a:r>
              <a:rPr lang="ru-RU" sz="2800" dirty="0" err="1"/>
              <a:t>мистецькими</a:t>
            </a:r>
            <a:r>
              <a:rPr lang="ru-RU" sz="2800" dirty="0"/>
              <a:t> стежками </a:t>
            </a:r>
            <a:r>
              <a:rPr lang="ru-RU" sz="2800" dirty="0" err="1"/>
              <a:t>України</a:t>
            </a:r>
            <a:r>
              <a:rPr lang="ru-RU" sz="2800" dirty="0"/>
              <a:t> </a:t>
            </a:r>
            <a:r>
              <a:rPr lang="ru-RU" sz="2800" dirty="0" err="1"/>
              <a:t>триває</a:t>
            </a:r>
            <a:r>
              <a:rPr lang="ru-RU" sz="2800" dirty="0"/>
              <a:t>. </a:t>
            </a:r>
          </a:p>
          <a:p>
            <a:r>
              <a:rPr lang="ru-RU" sz="2800" dirty="0"/>
              <a:t>Ми </a:t>
            </a:r>
            <a:r>
              <a:rPr lang="ru-RU" sz="2800" dirty="0" err="1"/>
              <a:t>побуваємо</a:t>
            </a:r>
            <a:r>
              <a:rPr lang="ru-RU" sz="2800" dirty="0"/>
              <a:t> в гостях у </a:t>
            </a:r>
            <a:r>
              <a:rPr lang="ru-RU" sz="2800" dirty="0" err="1"/>
              <a:t>народних</a:t>
            </a:r>
            <a:r>
              <a:rPr lang="ru-RU" sz="2800" dirty="0"/>
              <a:t> </a:t>
            </a:r>
            <a:r>
              <a:rPr lang="ru-RU" sz="2800" dirty="0" err="1"/>
              <a:t>майстрів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виготовляють</a:t>
            </a:r>
            <a:r>
              <a:rPr lang="ru-RU" sz="2800" dirty="0"/>
              <a:t> </a:t>
            </a:r>
            <a:r>
              <a:rPr lang="ru-RU" sz="2800" dirty="0" err="1"/>
              <a:t>музичні</a:t>
            </a:r>
            <a:r>
              <a:rPr lang="ru-RU" sz="2800" dirty="0"/>
              <a:t> </a:t>
            </a:r>
            <a:r>
              <a:rPr lang="ru-RU" sz="2800" dirty="0" err="1"/>
              <a:t>інструменти</a:t>
            </a:r>
            <a:r>
              <a:rPr lang="ru-RU" sz="2800" dirty="0"/>
              <a:t>. На </a:t>
            </a:r>
            <a:r>
              <a:rPr lang="ru-RU" sz="2800" dirty="0" err="1"/>
              <a:t>теренах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 </a:t>
            </a:r>
            <a:r>
              <a:rPr lang="ru-RU" sz="2800" dirty="0" err="1"/>
              <a:t>музичні</a:t>
            </a:r>
            <a:r>
              <a:rPr lang="ru-RU" sz="2800" dirty="0"/>
              <a:t> </a:t>
            </a:r>
            <a:r>
              <a:rPr lang="ru-RU" sz="2800" dirty="0" err="1"/>
              <a:t>інструменти</a:t>
            </a:r>
            <a:r>
              <a:rPr lang="ru-RU" sz="2800" dirty="0"/>
              <a:t> </a:t>
            </a:r>
            <a:r>
              <a:rPr lang="ru-RU" sz="2800" dirty="0" err="1"/>
              <a:t>відомі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сивої</a:t>
            </a:r>
            <a:r>
              <a:rPr lang="ru-RU" sz="2800" dirty="0"/>
              <a:t> </a:t>
            </a:r>
            <a:r>
              <a:rPr lang="ru-RU" sz="2800" dirty="0" err="1"/>
              <a:t>давнини</a:t>
            </a:r>
            <a:r>
              <a:rPr lang="ru-RU" sz="2800" dirty="0"/>
              <a:t>. </a:t>
            </a:r>
            <a:r>
              <a:rPr lang="ru-RU" sz="2800" dirty="0" err="1"/>
              <a:t>Зокрема</a:t>
            </a:r>
            <a:r>
              <a:rPr lang="ru-RU" sz="2800" dirty="0"/>
              <a:t>, </a:t>
            </a:r>
            <a:r>
              <a:rPr lang="ru-RU" sz="2800" dirty="0" err="1"/>
              <a:t>зображення</a:t>
            </a:r>
            <a:r>
              <a:rPr lang="ru-RU" sz="2800" dirty="0"/>
              <a:t> на </a:t>
            </a:r>
            <a:r>
              <a:rPr lang="ru-RU" sz="2800" dirty="0" err="1"/>
              <a:t>пам’ятках</a:t>
            </a:r>
            <a:r>
              <a:rPr lang="ru-RU" sz="2800" dirty="0"/>
              <a:t> </a:t>
            </a:r>
            <a:r>
              <a:rPr lang="ru-RU" sz="2800" dirty="0" err="1"/>
              <a:t>скіфської</a:t>
            </a:r>
            <a:r>
              <a:rPr lang="ru-RU" sz="2800" dirty="0"/>
              <a:t> та </a:t>
            </a:r>
            <a:r>
              <a:rPr lang="ru-RU" sz="2800" dirty="0" err="1"/>
              <a:t>давньоруської</a:t>
            </a:r>
            <a:r>
              <a:rPr lang="ru-RU" sz="2800" dirty="0"/>
              <a:t> </a:t>
            </a:r>
            <a:r>
              <a:rPr lang="ru-RU" sz="2800" dirty="0" err="1"/>
              <a:t>культури</a:t>
            </a:r>
            <a:r>
              <a:rPr lang="ru-RU" sz="2800" dirty="0"/>
              <a:t> </a:t>
            </a:r>
            <a:r>
              <a:rPr lang="ru-RU" sz="2800" dirty="0" err="1"/>
              <a:t>доводять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в </a:t>
            </a:r>
            <a:r>
              <a:rPr lang="ru-RU" sz="2800" dirty="0" err="1"/>
              <a:t>ті</a:t>
            </a:r>
            <a:r>
              <a:rPr lang="ru-RU" sz="2800" dirty="0"/>
              <a:t> </a:t>
            </a:r>
            <a:r>
              <a:rPr lang="ru-RU" sz="2800" dirty="0" err="1"/>
              <a:t>часи</a:t>
            </a:r>
            <a:r>
              <a:rPr lang="ru-RU" sz="2800" dirty="0"/>
              <a:t> </a:t>
            </a:r>
            <a:r>
              <a:rPr lang="ru-RU" sz="2800" dirty="0" err="1"/>
              <a:t>були</a:t>
            </a:r>
            <a:r>
              <a:rPr lang="ru-RU" sz="2800" dirty="0"/>
              <a:t> </a:t>
            </a:r>
            <a:r>
              <a:rPr lang="ru-RU" sz="2800" dirty="0" err="1"/>
              <a:t>поширені</a:t>
            </a:r>
            <a:r>
              <a:rPr lang="ru-RU" sz="2800" dirty="0"/>
              <a:t> </a:t>
            </a:r>
            <a:r>
              <a:rPr lang="ru-RU" sz="2800" dirty="0" err="1"/>
              <a:t>ліри</a:t>
            </a:r>
            <a:r>
              <a:rPr lang="ru-RU" sz="2800" dirty="0"/>
              <a:t>, </a:t>
            </a:r>
            <a:r>
              <a:rPr lang="ru-RU" sz="2800" dirty="0" err="1"/>
              <a:t>гуслі</a:t>
            </a:r>
            <a:r>
              <a:rPr lang="ru-RU" sz="2800" dirty="0"/>
              <a:t>, бубни, </a:t>
            </a:r>
            <a:r>
              <a:rPr lang="ru-RU" sz="2800" dirty="0" err="1"/>
              <a:t>дерев’яні</a:t>
            </a:r>
            <a:r>
              <a:rPr lang="ru-RU" sz="2800" dirty="0"/>
              <a:t> труби, </a:t>
            </a:r>
            <a:r>
              <a:rPr lang="ru-RU" sz="2800" dirty="0" err="1"/>
              <a:t>сопілки</a:t>
            </a:r>
            <a:r>
              <a:rPr lang="ru-RU" sz="2800" dirty="0"/>
              <a:t>.</a:t>
            </a:r>
            <a:endParaRPr lang="ru-UA" sz="2800" dirty="0"/>
          </a:p>
        </p:txBody>
      </p:sp>
      <p:pic>
        <p:nvPicPr>
          <p:cNvPr id="7170" name="Picture 2" descr="НАРОДНІ МУЗИЧНІ ІНСТРУМЕНТИ - Народна музика - Музичне мистетство 5 клас -  Масол Л.В. - підручник - Синиця 2013 рік">
            <a:extLst>
              <a:ext uri="{FF2B5EF4-FFF2-40B4-BE49-F238E27FC236}">
                <a16:creationId xmlns:a16="http://schemas.microsoft.com/office/drawing/2014/main" id="{1EABE158-A44C-42AB-B42E-141ABBB1B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80" y="619291"/>
            <a:ext cx="5376228" cy="56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60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610E71-6A34-42A6-9B92-28A55A256F12}"/>
              </a:ext>
            </a:extLst>
          </p:cNvPr>
          <p:cNvSpPr txBox="1"/>
          <p:nvPr/>
        </p:nvSpPr>
        <p:spPr>
          <a:xfrm>
            <a:off x="1371600" y="179755"/>
            <a:ext cx="81991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У </a:t>
            </a:r>
            <a:r>
              <a:rPr lang="ru-RU" sz="2800" dirty="0" err="1"/>
              <a:t>Запорозькій</a:t>
            </a:r>
            <a:r>
              <a:rPr lang="ru-RU" sz="2800" dirty="0"/>
              <a:t> </a:t>
            </a:r>
            <a:r>
              <a:rPr lang="ru-RU" sz="2800" dirty="0" err="1"/>
              <a:t>Січі</a:t>
            </a:r>
            <a:r>
              <a:rPr lang="ru-RU" sz="2800" dirty="0"/>
              <a:t> </a:t>
            </a:r>
            <a:r>
              <a:rPr lang="ru-RU" sz="2800" dirty="0" err="1"/>
              <a:t>популярними</a:t>
            </a:r>
            <a:r>
              <a:rPr lang="ru-RU" sz="2800" dirty="0"/>
              <a:t> </a:t>
            </a:r>
            <a:r>
              <a:rPr lang="ru-RU" sz="2800" dirty="0" err="1"/>
              <a:t>інструментами</a:t>
            </a:r>
            <a:r>
              <a:rPr lang="ru-RU" sz="2800" dirty="0"/>
              <a:t> </a:t>
            </a:r>
            <a:r>
              <a:rPr lang="ru-RU" sz="2800" dirty="0" err="1"/>
              <a:t>були</a:t>
            </a:r>
            <a:r>
              <a:rPr lang="ru-RU" sz="2800" dirty="0"/>
              <a:t> </a:t>
            </a:r>
            <a:r>
              <a:rPr lang="ru-RU" sz="2800" dirty="0" err="1"/>
              <a:t>литаври</a:t>
            </a:r>
            <a:r>
              <a:rPr lang="ru-RU" sz="2800" dirty="0"/>
              <a:t>, </a:t>
            </a:r>
            <a:r>
              <a:rPr lang="ru-RU" sz="2800" dirty="0" err="1"/>
              <a:t>барабани</a:t>
            </a:r>
            <a:r>
              <a:rPr lang="ru-RU" sz="2800" dirty="0"/>
              <a:t>, </a:t>
            </a:r>
            <a:r>
              <a:rPr lang="ru-RU" sz="2800" dirty="0" err="1"/>
              <a:t>козацькі</a:t>
            </a:r>
            <a:r>
              <a:rPr lang="ru-RU" sz="2800" dirty="0"/>
              <a:t> </a:t>
            </a:r>
            <a:r>
              <a:rPr lang="ru-RU" sz="2800" dirty="0" err="1"/>
              <a:t>сурми</a:t>
            </a:r>
            <a:r>
              <a:rPr lang="ru-RU" sz="2800" dirty="0"/>
              <a:t> і труби</a:t>
            </a:r>
            <a:endParaRPr lang="ru-UA" sz="2800" dirty="0"/>
          </a:p>
        </p:txBody>
      </p:sp>
      <p:pic>
        <p:nvPicPr>
          <p:cNvPr id="8194" name="Picture 2" descr="Козацькі литаври » Сайт про козаків">
            <a:extLst>
              <a:ext uri="{FF2B5EF4-FFF2-40B4-BE49-F238E27FC236}">
                <a16:creationId xmlns:a16="http://schemas.microsoft.com/office/drawing/2014/main" id="{F0B1CE9E-68D5-4329-8709-012340C79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4" y="1413775"/>
            <a:ext cx="4525370" cy="22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Етно-галерея Роксоляни Шимчук / Roksolyana Shymchuk Ethno-gallery - Виклад  №14 Музичні інструменти України. Сурма У військовій музиці українського  козацтва побутувала дерев&amp;#39;яна конусоподібна труба, що звалася сурмою, або  козацькою трубою. На жаль ...">
            <a:extLst>
              <a:ext uri="{FF2B5EF4-FFF2-40B4-BE49-F238E27FC236}">
                <a16:creationId xmlns:a16="http://schemas.microsoft.com/office/drawing/2014/main" id="{55C9207E-2AC5-49FF-91F9-F26A21ED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69" y="3774726"/>
            <a:ext cx="4104640" cy="279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озацькі литаври | Спадщина Предків">
            <a:extLst>
              <a:ext uri="{FF2B5EF4-FFF2-40B4-BE49-F238E27FC236}">
                <a16:creationId xmlns:a16="http://schemas.microsoft.com/office/drawing/2014/main" id="{4A6C824C-974A-4B04-845E-4DFDE294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12" y="1413776"/>
            <a:ext cx="6505260" cy="488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606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ADA491-E967-436D-8E4C-D05E2F991FF8}"/>
              </a:ext>
            </a:extLst>
          </p:cNvPr>
          <p:cNvSpPr txBox="1"/>
          <p:nvPr/>
        </p:nvSpPr>
        <p:spPr>
          <a:xfrm>
            <a:off x="528320" y="723037"/>
            <a:ext cx="115824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У </a:t>
            </a:r>
            <a:r>
              <a:rPr lang="ru-RU" sz="3200" dirty="0" err="1"/>
              <a:t>сучасній</a:t>
            </a:r>
            <a:r>
              <a:rPr lang="ru-RU" sz="3200" dirty="0"/>
              <a:t> </a:t>
            </a:r>
            <a:r>
              <a:rPr lang="ru-RU" sz="3200" dirty="0" err="1"/>
              <a:t>Україні</a:t>
            </a:r>
            <a:r>
              <a:rPr lang="ru-RU" sz="3200" dirty="0"/>
              <a:t> </a:t>
            </a:r>
            <a:r>
              <a:rPr lang="ru-RU" sz="3200" dirty="0" err="1"/>
              <a:t>народні</a:t>
            </a:r>
            <a:r>
              <a:rPr lang="ru-RU" sz="3200" dirty="0"/>
              <a:t> </a:t>
            </a:r>
            <a:r>
              <a:rPr lang="ru-RU" sz="3200" dirty="0" err="1"/>
              <a:t>інструменти</a:t>
            </a:r>
            <a:r>
              <a:rPr lang="ru-RU" sz="3200" dirty="0"/>
              <a:t> </a:t>
            </a:r>
            <a:r>
              <a:rPr lang="ru-RU" sz="3200" dirty="0" err="1"/>
              <a:t>входять</a:t>
            </a:r>
            <a:r>
              <a:rPr lang="ru-RU" sz="3200" dirty="0"/>
              <a:t> до складу </a:t>
            </a:r>
            <a:r>
              <a:rPr lang="ru-RU" sz="3200" dirty="0" err="1"/>
              <a:t>найрізноманітніших</a:t>
            </a:r>
            <a:r>
              <a:rPr lang="ru-RU" sz="3200" dirty="0"/>
              <a:t> </a:t>
            </a:r>
            <a:r>
              <a:rPr lang="ru-RU" sz="3200" dirty="0" err="1"/>
              <a:t>ансамблів</a:t>
            </a:r>
            <a:r>
              <a:rPr lang="ru-RU" sz="3200" dirty="0"/>
              <a:t> та </a:t>
            </a:r>
            <a:r>
              <a:rPr lang="ru-RU" sz="3200" dirty="0" err="1"/>
              <a:t>оркестрів</a:t>
            </a:r>
            <a:r>
              <a:rPr lang="ru-RU" sz="3200" dirty="0"/>
              <a:t>.</a:t>
            </a:r>
          </a:p>
          <a:p>
            <a:endParaRPr lang="ru-RU" sz="3200" dirty="0"/>
          </a:p>
          <a:p>
            <a:r>
              <a:rPr lang="ru-RU" sz="3200" dirty="0"/>
              <a:t> </a:t>
            </a:r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endParaRPr lang="ru-RU" sz="3200" dirty="0"/>
          </a:p>
          <a:p>
            <a:r>
              <a:rPr lang="ru-RU" sz="3200" dirty="0" err="1"/>
              <a:t>Розгляньте</a:t>
            </a:r>
            <a:r>
              <a:rPr lang="ru-RU" sz="3200" dirty="0"/>
              <a:t> </a:t>
            </a:r>
            <a:r>
              <a:rPr lang="ru-RU" sz="3200" dirty="0" err="1"/>
              <a:t>зображення</a:t>
            </a:r>
            <a:r>
              <a:rPr lang="ru-RU" sz="3200" dirty="0"/>
              <a:t> </a:t>
            </a:r>
            <a:r>
              <a:rPr lang="ru-RU" sz="3200" dirty="0" err="1"/>
              <a:t>українських</a:t>
            </a:r>
            <a:r>
              <a:rPr lang="ru-RU" sz="3200" dirty="0"/>
              <a:t> </a:t>
            </a:r>
            <a:r>
              <a:rPr lang="ru-RU" sz="3200" dirty="0" err="1"/>
              <a:t>народних</a:t>
            </a:r>
            <a:r>
              <a:rPr lang="ru-RU" sz="3200" dirty="0"/>
              <a:t> </a:t>
            </a:r>
            <a:r>
              <a:rPr lang="ru-RU" sz="3200" dirty="0" err="1"/>
              <a:t>музичних</a:t>
            </a:r>
            <a:r>
              <a:rPr lang="ru-RU" sz="3200" dirty="0"/>
              <a:t> </a:t>
            </a:r>
            <a:r>
              <a:rPr lang="ru-RU" sz="3200" dirty="0" err="1"/>
              <a:t>інструментів</a:t>
            </a:r>
            <a:r>
              <a:rPr lang="ru-RU" sz="3200" dirty="0"/>
              <a:t>. </a:t>
            </a:r>
            <a:r>
              <a:rPr lang="ru-RU" sz="3200" dirty="0" err="1"/>
              <a:t>Зверніть</a:t>
            </a:r>
            <a:r>
              <a:rPr lang="ru-RU" sz="3200" dirty="0"/>
              <a:t> </a:t>
            </a:r>
            <a:r>
              <a:rPr lang="ru-RU" sz="3200" dirty="0" err="1"/>
              <a:t>увагу</a:t>
            </a:r>
            <a:r>
              <a:rPr lang="ru-RU" sz="3200" dirty="0"/>
              <a:t>, на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групи</a:t>
            </a:r>
            <a:r>
              <a:rPr lang="ru-RU" sz="3200" dirty="0"/>
              <a:t> </a:t>
            </a:r>
            <a:r>
              <a:rPr lang="ru-RU" sz="3200" dirty="0" err="1"/>
              <a:t>їх</a:t>
            </a:r>
            <a:r>
              <a:rPr lang="ru-RU" sz="3200" dirty="0"/>
              <a:t> </a:t>
            </a:r>
            <a:r>
              <a:rPr lang="ru-RU" sz="3200" dirty="0" err="1"/>
              <a:t>поділяють</a:t>
            </a:r>
            <a:r>
              <a:rPr lang="ru-RU" sz="3200" dirty="0"/>
              <a:t>. </a:t>
            </a:r>
            <a:r>
              <a:rPr lang="ru-RU" sz="3200" dirty="0" err="1"/>
              <a:t>Які</a:t>
            </a:r>
            <a:r>
              <a:rPr lang="ru-RU" sz="3200" dirty="0"/>
              <a:t> з </a:t>
            </a:r>
            <a:r>
              <a:rPr lang="ru-RU" sz="3200" dirty="0" err="1"/>
              <a:t>цих</a:t>
            </a:r>
            <a:r>
              <a:rPr lang="ru-RU" sz="3200" dirty="0"/>
              <a:t> </a:t>
            </a:r>
            <a:r>
              <a:rPr lang="ru-RU" sz="3200" dirty="0" err="1"/>
              <a:t>інструментів</a:t>
            </a:r>
            <a:r>
              <a:rPr lang="ru-RU" sz="3200" dirty="0"/>
              <a:t> вам </a:t>
            </a:r>
            <a:r>
              <a:rPr lang="ru-RU" sz="3200" dirty="0" err="1"/>
              <a:t>вже</a:t>
            </a:r>
            <a:r>
              <a:rPr lang="ru-RU" sz="3200" dirty="0"/>
              <a:t> </a:t>
            </a:r>
            <a:r>
              <a:rPr lang="ru-RU" sz="3200" dirty="0" err="1"/>
              <a:t>були</a:t>
            </a:r>
            <a:r>
              <a:rPr lang="ru-RU" sz="3200" dirty="0"/>
              <a:t> </a:t>
            </a:r>
            <a:r>
              <a:rPr lang="ru-RU" sz="3200" dirty="0" err="1"/>
              <a:t>відомі</a:t>
            </a:r>
            <a:r>
              <a:rPr lang="ru-RU" sz="3200" dirty="0"/>
              <a:t>, а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ви</a:t>
            </a:r>
            <a:r>
              <a:rPr lang="ru-RU" sz="3200" dirty="0"/>
              <a:t> </a:t>
            </a:r>
            <a:r>
              <a:rPr lang="ru-RU" sz="3200" dirty="0" err="1"/>
              <a:t>бачите</a:t>
            </a:r>
            <a:r>
              <a:rPr lang="ru-RU" sz="3200" dirty="0"/>
              <a:t> </a:t>
            </a:r>
            <a:r>
              <a:rPr lang="ru-RU" sz="3200" dirty="0" err="1"/>
              <a:t>уперше</a:t>
            </a:r>
            <a:r>
              <a:rPr lang="ru-RU" sz="3200" dirty="0"/>
              <a:t>?</a:t>
            </a:r>
            <a:endParaRPr lang="ru-UA" sz="3200" dirty="0"/>
          </a:p>
        </p:txBody>
      </p:sp>
      <p:pic>
        <p:nvPicPr>
          <p:cNvPr id="9218" name="Picture 2" descr="Национальный Академический Оркестр Народных Инструментов Украины (10  видео): oleg_leusenko — LiveJournal">
            <a:extLst>
              <a:ext uri="{FF2B5EF4-FFF2-40B4-BE49-F238E27FC236}">
                <a16:creationId xmlns:a16="http://schemas.microsoft.com/office/drawing/2014/main" id="{1D4D0A64-9470-4E5D-8048-719262B8E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60" y="1909445"/>
            <a:ext cx="9144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840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510D65-276E-483C-A2BD-8ABDF507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-20178"/>
            <a:ext cx="10993120" cy="687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9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804CA4-E442-4242-8A91-C0650D30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4" y="1005840"/>
            <a:ext cx="11652166" cy="455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94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1BD9B9-1F41-4C73-9E17-A6EC99969166}"/>
              </a:ext>
            </a:extLst>
          </p:cNvPr>
          <p:cNvSpPr txBox="1"/>
          <p:nvPr/>
        </p:nvSpPr>
        <p:spPr>
          <a:xfrm>
            <a:off x="426720" y="699819"/>
            <a:ext cx="109321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</a:rPr>
              <a:t>Духові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народні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інструменти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dirty="0" err="1"/>
              <a:t>мають</a:t>
            </a:r>
            <a:r>
              <a:rPr lang="ru-RU" sz="2800" dirty="0"/>
              <a:t> </a:t>
            </a:r>
            <a:r>
              <a:rPr lang="ru-RU" sz="2800" dirty="0" err="1"/>
              <a:t>різні</a:t>
            </a:r>
            <a:r>
              <a:rPr lang="ru-RU" sz="2800" dirty="0"/>
              <a:t> </a:t>
            </a:r>
            <a:r>
              <a:rPr lang="ru-RU" sz="2800" dirty="0" err="1"/>
              <a:t>тембри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легко </a:t>
            </a:r>
            <a:r>
              <a:rPr lang="ru-RU" sz="2800" dirty="0" err="1"/>
              <a:t>розпізнати</a:t>
            </a:r>
            <a:r>
              <a:rPr lang="ru-RU" sz="2800" dirty="0"/>
              <a:t> на слух: </a:t>
            </a:r>
            <a:r>
              <a:rPr lang="ru-RU" sz="2800" dirty="0" err="1"/>
              <a:t>ніжний</a:t>
            </a:r>
            <a:r>
              <a:rPr lang="ru-RU" sz="2800" dirty="0"/>
              <a:t> звук </a:t>
            </a:r>
            <a:r>
              <a:rPr lang="ru-RU" sz="2800" dirty="0" err="1"/>
              <a:t>сопілки</a:t>
            </a:r>
            <a:r>
              <a:rPr lang="ru-RU" sz="2800" dirty="0"/>
              <a:t>, </a:t>
            </a:r>
            <a:r>
              <a:rPr lang="ru-RU" sz="2800" dirty="0" err="1"/>
              <a:t>закличний</a:t>
            </a:r>
            <a:r>
              <a:rPr lang="ru-RU" sz="2800" dirty="0"/>
              <a:t> сигнал </a:t>
            </a:r>
            <a:r>
              <a:rPr lang="ru-RU" sz="2800" dirty="0" err="1"/>
              <a:t>сурми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надзвичайно</a:t>
            </a:r>
            <a:r>
              <a:rPr lang="ru-RU" sz="2800" dirty="0"/>
              <a:t> </a:t>
            </a:r>
            <a:r>
              <a:rPr lang="ru-RU" sz="2800" dirty="0" err="1"/>
              <a:t>сильний</a:t>
            </a:r>
            <a:r>
              <a:rPr lang="ru-RU" sz="2800" dirty="0"/>
              <a:t> звук </a:t>
            </a:r>
            <a:r>
              <a:rPr lang="ru-RU" sz="2800" dirty="0" err="1"/>
              <a:t>триметрової</a:t>
            </a:r>
            <a:r>
              <a:rPr lang="ru-RU" sz="2800" dirty="0"/>
              <a:t> </a:t>
            </a:r>
            <a:r>
              <a:rPr lang="ru-RU" sz="2800" dirty="0" err="1"/>
              <a:t>трембіти</a:t>
            </a:r>
            <a:r>
              <a:rPr lang="ru-RU" sz="2800" dirty="0"/>
              <a:t>. </a:t>
            </a:r>
          </a:p>
          <a:p>
            <a:r>
              <a:rPr lang="ru-RU" sz="2800" b="1" dirty="0" err="1"/>
              <a:t>Завітаймо</a:t>
            </a:r>
            <a:r>
              <a:rPr lang="ru-RU" sz="2800" b="1" dirty="0"/>
              <a:t> в </a:t>
            </a:r>
            <a:r>
              <a:rPr lang="ru-RU" sz="2800" b="1" dirty="0" err="1"/>
              <a:t>гості</a:t>
            </a:r>
            <a:r>
              <a:rPr lang="ru-RU" sz="2800" b="1" dirty="0"/>
              <a:t> до народного </a:t>
            </a:r>
            <a:r>
              <a:rPr lang="ru-RU" sz="2800" b="1" dirty="0" err="1"/>
              <a:t>майстра</a:t>
            </a:r>
            <a:r>
              <a:rPr lang="ru-RU" sz="2800" dirty="0"/>
              <a:t>, </a:t>
            </a:r>
            <a:r>
              <a:rPr lang="ru-RU" sz="2800" dirty="0" err="1"/>
              <a:t>який</a:t>
            </a:r>
            <a:r>
              <a:rPr lang="ru-RU" sz="2800" dirty="0"/>
              <a:t> </a:t>
            </a:r>
            <a:r>
              <a:rPr lang="ru-RU" sz="2800" dirty="0" err="1"/>
              <a:t>власноруч</a:t>
            </a:r>
            <a:r>
              <a:rPr lang="ru-RU" sz="2800" dirty="0"/>
              <a:t> </a:t>
            </a:r>
            <a:r>
              <a:rPr lang="ru-RU" sz="2800" dirty="0" err="1"/>
              <a:t>виготовляє</a:t>
            </a:r>
            <a:r>
              <a:rPr lang="ru-RU" sz="2800" dirty="0"/>
              <a:t> </a:t>
            </a:r>
            <a:r>
              <a:rPr lang="ru-RU" sz="2800" dirty="0" err="1"/>
              <a:t>сопілки</a:t>
            </a:r>
            <a:r>
              <a:rPr lang="ru-RU" sz="2800" dirty="0"/>
              <a:t>. </a:t>
            </a:r>
            <a:r>
              <a:rPr lang="ru-RU" sz="2800" dirty="0" err="1"/>
              <a:t>Згадки</a:t>
            </a:r>
            <a:r>
              <a:rPr lang="ru-RU" sz="2800" dirty="0"/>
              <a:t> про </a:t>
            </a:r>
            <a:r>
              <a:rPr lang="ru-RU" sz="2800" dirty="0" err="1"/>
              <a:t>сопілку</a:t>
            </a:r>
            <a:r>
              <a:rPr lang="ru-RU" sz="2800" dirty="0"/>
              <a:t> є в </a:t>
            </a:r>
            <a:r>
              <a:rPr lang="ru-RU" sz="2800" dirty="0" err="1"/>
              <a:t>багатьох</a:t>
            </a:r>
            <a:r>
              <a:rPr lang="ru-RU" sz="2800" dirty="0"/>
              <a:t> </a:t>
            </a:r>
            <a:r>
              <a:rPr lang="ru-RU" sz="2800" dirty="0" err="1"/>
              <a:t>казках</a:t>
            </a:r>
            <a:r>
              <a:rPr lang="ru-RU" sz="2800" dirty="0"/>
              <a:t>, легендах, </a:t>
            </a:r>
            <a:r>
              <a:rPr lang="ru-RU" sz="2800" dirty="0" err="1"/>
              <a:t>народних</a:t>
            </a:r>
            <a:r>
              <a:rPr lang="ru-RU" sz="2800" dirty="0"/>
              <a:t> </a:t>
            </a:r>
            <a:r>
              <a:rPr lang="ru-RU" sz="2800" dirty="0" err="1"/>
              <a:t>піснях</a:t>
            </a:r>
            <a:r>
              <a:rPr lang="ru-RU" sz="2800" dirty="0"/>
              <a:t>. </a:t>
            </a:r>
            <a:r>
              <a:rPr lang="ru-RU" sz="2800" dirty="0" err="1"/>
              <a:t>Виготовляли</a:t>
            </a:r>
            <a:r>
              <a:rPr lang="ru-RU" sz="2800" dirty="0"/>
              <a:t> </a:t>
            </a:r>
            <a:r>
              <a:rPr lang="ru-RU" sz="2800" dirty="0" err="1"/>
              <a:t>цей</a:t>
            </a:r>
            <a:r>
              <a:rPr lang="ru-RU" sz="2800" dirty="0"/>
              <a:t> </a:t>
            </a:r>
            <a:r>
              <a:rPr lang="ru-RU" sz="2800" dirty="0" err="1"/>
              <a:t>інструмент</a:t>
            </a:r>
            <a:r>
              <a:rPr lang="ru-RU" sz="2800" dirty="0"/>
              <a:t> </a:t>
            </a:r>
            <a:r>
              <a:rPr lang="ru-RU" sz="2800" dirty="0" err="1"/>
              <a:t>зі</a:t>
            </a:r>
            <a:r>
              <a:rPr lang="ru-RU" sz="2800" dirty="0"/>
              <a:t> </a:t>
            </a:r>
            <a:r>
              <a:rPr lang="ru-RU" sz="2800" dirty="0" err="1"/>
              <a:t>стебел</a:t>
            </a:r>
            <a:r>
              <a:rPr lang="ru-RU" sz="2800" dirty="0"/>
              <a:t> очерету, </a:t>
            </a:r>
            <a:r>
              <a:rPr lang="ru-RU" sz="2800" dirty="0" err="1"/>
              <a:t>гілок</a:t>
            </a:r>
            <a:r>
              <a:rPr lang="ru-RU" sz="2800" dirty="0"/>
              <a:t> </a:t>
            </a:r>
            <a:r>
              <a:rPr lang="ru-RU" sz="2800" dirty="0" err="1"/>
              <a:t>калини</a:t>
            </a:r>
            <a:r>
              <a:rPr lang="ru-RU" sz="2800" dirty="0"/>
              <a:t>, </a:t>
            </a:r>
            <a:r>
              <a:rPr lang="ru-RU" sz="2800" dirty="0" err="1"/>
              <a:t>бузини</a:t>
            </a:r>
            <a:r>
              <a:rPr lang="ru-RU" sz="2800" dirty="0"/>
              <a:t>, </a:t>
            </a:r>
            <a:r>
              <a:rPr lang="ru-RU" sz="2800" dirty="0" err="1"/>
              <a:t>ліщини</a:t>
            </a:r>
            <a:r>
              <a:rPr lang="ru-RU" sz="2800" dirty="0"/>
              <a:t>. </a:t>
            </a:r>
            <a:r>
              <a:rPr lang="ru-RU" sz="2800" dirty="0" err="1"/>
              <a:t>Сопілка</a:t>
            </a:r>
            <a:r>
              <a:rPr lang="ru-RU" sz="2800" dirty="0"/>
              <a:t> та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різновиди</a:t>
            </a:r>
            <a:r>
              <a:rPr lang="ru-RU" sz="2800" dirty="0"/>
              <a:t> </a:t>
            </a:r>
            <a:r>
              <a:rPr lang="ru-RU" sz="2800" dirty="0" err="1"/>
              <a:t>побутують</a:t>
            </a:r>
            <a:r>
              <a:rPr lang="ru-RU" sz="2800" dirty="0"/>
              <a:t> у </a:t>
            </a:r>
            <a:r>
              <a:rPr lang="ru-RU" sz="2800" dirty="0" err="1"/>
              <a:t>багатьох</a:t>
            </a:r>
            <a:r>
              <a:rPr lang="ru-RU" sz="2800" dirty="0"/>
              <a:t> </a:t>
            </a:r>
            <a:r>
              <a:rPr lang="ru-RU" sz="2800" dirty="0" err="1"/>
              <a:t>регіонах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, але </a:t>
            </a:r>
            <a:r>
              <a:rPr lang="ru-RU" sz="2800" dirty="0" err="1"/>
              <a:t>мають</a:t>
            </a:r>
            <a:r>
              <a:rPr lang="ru-RU" sz="2800" dirty="0"/>
              <a:t> </a:t>
            </a:r>
            <a:r>
              <a:rPr lang="ru-RU" sz="2800" dirty="0" err="1"/>
              <a:t>різні</a:t>
            </a:r>
            <a:r>
              <a:rPr lang="ru-RU" sz="2800" dirty="0"/>
              <a:t> </a:t>
            </a:r>
            <a:r>
              <a:rPr lang="ru-RU" sz="2800" dirty="0" err="1"/>
              <a:t>назви</a:t>
            </a:r>
            <a:r>
              <a:rPr lang="ru-RU" sz="2800" dirty="0"/>
              <a:t> й </a:t>
            </a:r>
            <a:r>
              <a:rPr lang="ru-RU" sz="2800" dirty="0" err="1"/>
              <a:t>технології</a:t>
            </a:r>
            <a:r>
              <a:rPr lang="ru-RU" sz="2800" dirty="0"/>
              <a:t> </a:t>
            </a:r>
            <a:r>
              <a:rPr lang="ru-RU" sz="2800" dirty="0" err="1"/>
              <a:t>виготовлення</a:t>
            </a:r>
            <a:r>
              <a:rPr lang="ru-RU" sz="2800" dirty="0"/>
              <a:t>. </a:t>
            </a:r>
            <a:r>
              <a:rPr lang="ru-RU" sz="2800" dirty="0" err="1"/>
              <a:t>Зокрема</a:t>
            </a:r>
            <a:r>
              <a:rPr lang="ru-RU" sz="2800" dirty="0"/>
              <a:t>, на </a:t>
            </a:r>
            <a:r>
              <a:rPr lang="ru-RU" sz="2800" dirty="0" err="1"/>
              <a:t>Гуцульщині</a:t>
            </a:r>
            <a:r>
              <a:rPr lang="ru-RU" sz="2800" dirty="0"/>
              <a:t> </a:t>
            </a:r>
            <a:r>
              <a:rPr lang="ru-RU" sz="2800" dirty="0" err="1"/>
              <a:t>поширена</a:t>
            </a:r>
            <a:r>
              <a:rPr lang="ru-RU" sz="2800" dirty="0"/>
              <a:t> </a:t>
            </a:r>
            <a:r>
              <a:rPr lang="ru-RU" sz="2800" dirty="0" err="1"/>
              <a:t>денцівка</a:t>
            </a:r>
            <a:r>
              <a:rPr lang="ru-RU" sz="2800" dirty="0"/>
              <a:t>, </a:t>
            </a:r>
            <a:r>
              <a:rPr lang="ru-RU" sz="2800" dirty="0" err="1"/>
              <a:t>бо</a:t>
            </a:r>
            <a:r>
              <a:rPr lang="ru-RU" sz="2800" dirty="0"/>
              <a:t> </a:t>
            </a:r>
            <a:r>
              <a:rPr lang="ru-RU" sz="2800" dirty="0" err="1"/>
              <a:t>має</a:t>
            </a:r>
            <a:r>
              <a:rPr lang="ru-RU" sz="2800" dirty="0"/>
              <a:t> свисток у </a:t>
            </a:r>
            <a:r>
              <a:rPr lang="ru-RU" sz="2800" dirty="0" err="1"/>
              <a:t>вигляді</a:t>
            </a:r>
            <a:r>
              <a:rPr lang="ru-RU" sz="2800" dirty="0"/>
              <a:t> </a:t>
            </a:r>
            <a:r>
              <a:rPr lang="ru-RU" sz="2800" dirty="0" err="1"/>
              <a:t>денця</a:t>
            </a:r>
            <a:r>
              <a:rPr lang="ru-RU" sz="2800" dirty="0"/>
              <a:t>. На </a:t>
            </a:r>
            <a:r>
              <a:rPr lang="ru-RU" sz="2800" dirty="0" err="1"/>
              <a:t>Поліссі</a:t>
            </a:r>
            <a:r>
              <a:rPr lang="ru-RU" sz="2800" dirty="0"/>
              <a:t> та </a:t>
            </a:r>
            <a:r>
              <a:rPr lang="ru-RU" sz="2800" dirty="0" err="1"/>
              <a:t>Поділлі</a:t>
            </a:r>
            <a:r>
              <a:rPr lang="ru-RU" sz="2800" dirty="0"/>
              <a:t> </a:t>
            </a:r>
            <a:r>
              <a:rPr lang="ru-RU" sz="2800" dirty="0" err="1"/>
              <a:t>побутувала</a:t>
            </a:r>
            <a:r>
              <a:rPr lang="ru-RU" sz="2800" dirty="0"/>
              <a:t> </a:t>
            </a:r>
            <a:r>
              <a:rPr lang="ru-RU" sz="2800" dirty="0" err="1"/>
              <a:t>назва</a:t>
            </a:r>
            <a:r>
              <a:rPr lang="ru-RU" sz="2800" dirty="0"/>
              <a:t> дудка, на </a:t>
            </a:r>
            <a:r>
              <a:rPr lang="ru-RU" sz="2800" dirty="0" err="1"/>
              <a:t>Лемківщині</a:t>
            </a:r>
            <a:r>
              <a:rPr lang="ru-RU" sz="2800" dirty="0"/>
              <a:t> — </a:t>
            </a:r>
            <a:r>
              <a:rPr lang="ru-RU" sz="2800" dirty="0" err="1"/>
              <a:t>сопівка</a:t>
            </a:r>
            <a:r>
              <a:rPr lang="ru-RU" sz="2800" dirty="0"/>
              <a:t>. </a:t>
            </a:r>
            <a:r>
              <a:rPr lang="ru-RU" sz="2800" dirty="0" err="1"/>
              <a:t>Різновидом</a:t>
            </a:r>
            <a:r>
              <a:rPr lang="ru-RU" sz="2800" dirty="0"/>
              <a:t> </a:t>
            </a:r>
            <a:r>
              <a:rPr lang="ru-RU" sz="2800" dirty="0" err="1"/>
              <a:t>сопілки</a:t>
            </a:r>
            <a:r>
              <a:rPr lang="ru-RU" sz="2800" dirty="0"/>
              <a:t> є </a:t>
            </a:r>
            <a:r>
              <a:rPr lang="ru-RU" sz="2800" dirty="0" err="1"/>
              <a:t>дводенцівка</a:t>
            </a:r>
            <a:r>
              <a:rPr lang="ru-RU" sz="2800" dirty="0"/>
              <a:t> — </a:t>
            </a:r>
            <a:r>
              <a:rPr lang="ru-RU" sz="2800" dirty="0" err="1"/>
              <a:t>здвоєна</a:t>
            </a:r>
            <a:r>
              <a:rPr lang="ru-RU" sz="2800" dirty="0"/>
              <a:t> </a:t>
            </a:r>
            <a:r>
              <a:rPr lang="ru-RU" sz="2800" dirty="0" err="1"/>
              <a:t>сопілка</a:t>
            </a:r>
            <a:r>
              <a:rPr lang="ru-RU" sz="2800" dirty="0"/>
              <a:t> з особливою системою </a:t>
            </a:r>
            <a:r>
              <a:rPr lang="ru-RU" sz="2800" dirty="0" err="1"/>
              <a:t>отворів</a:t>
            </a:r>
            <a:r>
              <a:rPr lang="ru-RU" sz="2800" dirty="0"/>
              <a:t>.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125075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20EC0C-3977-4813-AA16-D41FEA99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02" y="528320"/>
            <a:ext cx="11245122" cy="616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93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704</Words>
  <Application>Microsoft Office PowerPoint</Application>
  <PresentationFormat>Широкоэкранный</PresentationFormat>
  <Paragraphs>39</Paragraphs>
  <Slides>27</Slides>
  <Notes>2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НАРОДНІ МАЙСТРИ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Кондратова</dc:creator>
  <cp:lastModifiedBy>Людмила Кондратова</cp:lastModifiedBy>
  <cp:revision>35</cp:revision>
  <dcterms:created xsi:type="dcterms:W3CDTF">2021-08-23T11:26:02Z</dcterms:created>
  <dcterms:modified xsi:type="dcterms:W3CDTF">2022-08-04T22:14:47Z</dcterms:modified>
</cp:coreProperties>
</file>